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5" r:id="rId2"/>
    <p:sldId id="269" r:id="rId3"/>
    <p:sldId id="267" r:id="rId4"/>
    <p:sldId id="268" r:id="rId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996633"/>
    <a:srgbClr val="4F81BD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2A7A2B-F376-41EE-931A-01D3DB9659AB}" type="doc">
      <dgm:prSet loTypeId="urn:microsoft.com/office/officeart/2008/layout/VerticalCurvedList" loCatId="list" qsTypeId="urn:microsoft.com/office/officeart/2005/8/quickstyle/3d4" qsCatId="3D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32DAF238-72C1-4ED6-83DE-0AFC4094409C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rtl="0"/>
          <a:r>
            <a:rPr lang="ru-RU" sz="1400" dirty="0">
              <a:solidFill>
                <a:srgbClr val="002060"/>
              </a:solidFill>
            </a:rPr>
            <a:t>НО «ФППОО» осуществляет свою </a:t>
          </a:r>
          <a:r>
            <a:rPr lang="ru-RU" sz="1400" b="0" dirty="0">
              <a:solidFill>
                <a:srgbClr val="002060"/>
              </a:solidFill>
            </a:rPr>
            <a:t>деятельность </a:t>
          </a:r>
          <a:r>
            <a:rPr lang="ru-RU" sz="1400" b="1" dirty="0">
              <a:solidFill>
                <a:srgbClr val="002060"/>
              </a:solidFill>
            </a:rPr>
            <a:t>с 2010 </a:t>
          </a:r>
          <a:r>
            <a:rPr lang="ru-RU" sz="1400" b="0" dirty="0">
              <a:solidFill>
                <a:srgbClr val="002060"/>
              </a:solidFill>
            </a:rPr>
            <a:t>года</a:t>
          </a:r>
          <a:r>
            <a:rPr lang="ru-RU" sz="1400" dirty="0">
              <a:solidFill>
                <a:srgbClr val="002060"/>
              </a:solidFill>
            </a:rPr>
            <a:t>, основным направлением деятельности является </a:t>
          </a:r>
          <a:r>
            <a:rPr lang="ru-RU" sz="1400" b="1" dirty="0">
              <a:solidFill>
                <a:srgbClr val="002060"/>
              </a:solidFill>
            </a:rPr>
            <a:t>предоставление субъектам МСП поручительств на развитие бизнес</a:t>
          </a:r>
          <a:r>
            <a:rPr lang="ru-RU" sz="1400" dirty="0">
              <a:solidFill>
                <a:srgbClr val="002060"/>
              </a:solidFill>
            </a:rPr>
            <a:t>а</a:t>
          </a:r>
          <a:r>
            <a:rPr lang="ru-RU" sz="1800" dirty="0">
              <a:solidFill>
                <a:srgbClr val="002060"/>
              </a:solidFill>
            </a:rPr>
            <a:t>.</a:t>
          </a:r>
        </a:p>
      </dgm:t>
    </dgm:pt>
    <dgm:pt modelId="{8AB66217-C403-407F-8C80-C8581599ECD3}" type="parTrans" cxnId="{5C21389E-956E-466F-85EE-56A49FF3EB90}">
      <dgm:prSet/>
      <dgm:spPr/>
      <dgm:t>
        <a:bodyPr/>
        <a:lstStyle/>
        <a:p>
          <a:endParaRPr lang="ru-RU" sz="1800">
            <a:solidFill>
              <a:srgbClr val="002060"/>
            </a:solidFill>
          </a:endParaRPr>
        </a:p>
      </dgm:t>
    </dgm:pt>
    <dgm:pt modelId="{AECD0738-BC44-4B20-A7AF-35C4119D38A9}" type="sibTrans" cxnId="{5C21389E-956E-466F-85EE-56A49FF3EB90}">
      <dgm:prSet/>
      <dgm:spPr/>
      <dgm:t>
        <a:bodyPr/>
        <a:lstStyle/>
        <a:p>
          <a:endParaRPr lang="ru-RU" sz="1800">
            <a:solidFill>
              <a:srgbClr val="002060"/>
            </a:solidFill>
          </a:endParaRPr>
        </a:p>
      </dgm:t>
    </dgm:pt>
    <dgm:pt modelId="{F4AA5751-44CB-4705-8BBC-9AB7074D9F6B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rtl="0"/>
          <a:r>
            <a:rPr lang="ru-RU" sz="1400" dirty="0">
              <a:solidFill>
                <a:srgbClr val="002060"/>
              </a:solidFill>
            </a:rPr>
            <a:t>Максимальный размер единовременно выдаваемого поручительства Фонда </a:t>
          </a:r>
          <a:r>
            <a:rPr lang="ru-RU" sz="1400" b="1" dirty="0">
              <a:solidFill>
                <a:srgbClr val="002060"/>
              </a:solidFill>
            </a:rPr>
            <a:t>25 млн рублей</a:t>
          </a:r>
          <a:r>
            <a:rPr lang="ru-RU" sz="1400" dirty="0">
              <a:solidFill>
                <a:srgbClr val="002060"/>
              </a:solidFill>
            </a:rPr>
            <a:t>.</a:t>
          </a:r>
        </a:p>
      </dgm:t>
    </dgm:pt>
    <dgm:pt modelId="{96B6D8A2-FE2B-40C2-8F7C-230240142EFD}" type="parTrans" cxnId="{9C18472D-A877-4ED0-AFDC-EDE79ECC56B7}">
      <dgm:prSet/>
      <dgm:spPr/>
      <dgm:t>
        <a:bodyPr/>
        <a:lstStyle/>
        <a:p>
          <a:endParaRPr lang="ru-RU" sz="1800">
            <a:solidFill>
              <a:srgbClr val="002060"/>
            </a:solidFill>
          </a:endParaRPr>
        </a:p>
      </dgm:t>
    </dgm:pt>
    <dgm:pt modelId="{C3CF8962-D4C0-45AB-8ECC-FCB09A7CAAE7}" type="sibTrans" cxnId="{9C18472D-A877-4ED0-AFDC-EDE79ECC56B7}">
      <dgm:prSet/>
      <dgm:spPr/>
      <dgm:t>
        <a:bodyPr/>
        <a:lstStyle/>
        <a:p>
          <a:endParaRPr lang="ru-RU" sz="1800">
            <a:solidFill>
              <a:srgbClr val="002060"/>
            </a:solidFill>
          </a:endParaRPr>
        </a:p>
      </dgm:t>
    </dgm:pt>
    <dgm:pt modelId="{CDB82CDF-5024-4409-A30D-143FABEA2CCC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rtl="0"/>
          <a:r>
            <a:rPr lang="ru-RU" sz="1400" dirty="0">
              <a:solidFill>
                <a:srgbClr val="002060"/>
              </a:solidFill>
            </a:rPr>
            <a:t>Совокупный лимит поручительств Фонда действующий в отношении 1 заемщика не может превышать </a:t>
          </a:r>
          <a:r>
            <a:rPr lang="ru-RU" sz="1400" b="1" dirty="0">
              <a:solidFill>
                <a:srgbClr val="002060"/>
              </a:solidFill>
            </a:rPr>
            <a:t>35 млн. рублей</a:t>
          </a:r>
          <a:r>
            <a:rPr lang="ru-RU" sz="1800" dirty="0">
              <a:solidFill>
                <a:srgbClr val="002060"/>
              </a:solidFill>
            </a:rPr>
            <a:t>.</a:t>
          </a:r>
        </a:p>
      </dgm:t>
    </dgm:pt>
    <dgm:pt modelId="{665B1BF2-2B49-4031-84E8-DD4439FE1271}" type="parTrans" cxnId="{B1FF3595-76B5-42C0-8D59-03B8543AC39E}">
      <dgm:prSet/>
      <dgm:spPr/>
      <dgm:t>
        <a:bodyPr/>
        <a:lstStyle/>
        <a:p>
          <a:endParaRPr lang="ru-RU" sz="1800">
            <a:solidFill>
              <a:srgbClr val="002060"/>
            </a:solidFill>
          </a:endParaRPr>
        </a:p>
      </dgm:t>
    </dgm:pt>
    <dgm:pt modelId="{40438DAD-962D-41FF-98DA-4D2E329393D0}" type="sibTrans" cxnId="{B1FF3595-76B5-42C0-8D59-03B8543AC39E}">
      <dgm:prSet/>
      <dgm:spPr/>
      <dgm:t>
        <a:bodyPr/>
        <a:lstStyle/>
        <a:p>
          <a:endParaRPr lang="ru-RU" sz="1800">
            <a:solidFill>
              <a:srgbClr val="002060"/>
            </a:solidFill>
          </a:endParaRPr>
        </a:p>
      </dgm:t>
    </dgm:pt>
    <dgm:pt modelId="{43C0AE77-2148-45AC-885F-1088E82501B8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rtl="0"/>
          <a:r>
            <a:rPr lang="ru-RU" sz="1400" dirty="0">
              <a:solidFill>
                <a:srgbClr val="002060"/>
              </a:solidFill>
            </a:rPr>
            <a:t>Максимальный срок, на который может быть предоставлено поручительство — </a:t>
          </a:r>
          <a:r>
            <a:rPr lang="ru-RU" sz="1400" b="1" dirty="0">
              <a:solidFill>
                <a:srgbClr val="002060"/>
              </a:solidFill>
            </a:rPr>
            <a:t>184 месяца</a:t>
          </a:r>
          <a:r>
            <a:rPr lang="ru-RU" sz="1400" dirty="0">
              <a:solidFill>
                <a:srgbClr val="002060"/>
              </a:solidFill>
            </a:rPr>
            <a:t>.</a:t>
          </a:r>
        </a:p>
      </dgm:t>
    </dgm:pt>
    <dgm:pt modelId="{94CA1999-16F9-4AD3-9F9C-275561BC8A3D}" type="parTrans" cxnId="{D3A6D1A9-AA59-468A-B49C-E6A83C113B87}">
      <dgm:prSet/>
      <dgm:spPr/>
      <dgm:t>
        <a:bodyPr/>
        <a:lstStyle/>
        <a:p>
          <a:endParaRPr lang="ru-RU" sz="1800">
            <a:solidFill>
              <a:srgbClr val="002060"/>
            </a:solidFill>
          </a:endParaRPr>
        </a:p>
      </dgm:t>
    </dgm:pt>
    <dgm:pt modelId="{BF040CA4-46B3-45D2-BEA9-3F7381B9F9F6}" type="sibTrans" cxnId="{D3A6D1A9-AA59-468A-B49C-E6A83C113B87}">
      <dgm:prSet/>
      <dgm:spPr/>
      <dgm:t>
        <a:bodyPr/>
        <a:lstStyle/>
        <a:p>
          <a:endParaRPr lang="ru-RU" sz="1800">
            <a:solidFill>
              <a:srgbClr val="002060"/>
            </a:solidFill>
          </a:endParaRPr>
        </a:p>
      </dgm:t>
    </dgm:pt>
    <dgm:pt modelId="{3CF8F2A4-ED2C-46FD-9E75-56822BD5BB86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rtl="0"/>
          <a:r>
            <a:rPr lang="ru-RU" sz="1400" dirty="0">
              <a:solidFill>
                <a:srgbClr val="002060"/>
              </a:solidFill>
            </a:rPr>
            <a:t>Максимальная ответственность Фонда перед Банками не может превышать </a:t>
          </a:r>
          <a:r>
            <a:rPr lang="ru-RU" sz="1400" b="1" dirty="0">
              <a:solidFill>
                <a:srgbClr val="002060"/>
              </a:solidFill>
            </a:rPr>
            <a:t>70%</a:t>
          </a:r>
          <a:r>
            <a:rPr lang="ru-RU" sz="1400" dirty="0">
              <a:solidFill>
                <a:srgbClr val="002060"/>
              </a:solidFill>
            </a:rPr>
            <a:t> от суммы основного долга</a:t>
          </a:r>
          <a:r>
            <a:rPr lang="en-US" sz="1400" dirty="0">
              <a:solidFill>
                <a:srgbClr val="002060"/>
              </a:solidFill>
            </a:rPr>
            <a:t>.</a:t>
          </a:r>
          <a:endParaRPr lang="ru-RU" sz="1400" dirty="0">
            <a:solidFill>
              <a:srgbClr val="002060"/>
            </a:solidFill>
          </a:endParaRPr>
        </a:p>
      </dgm:t>
    </dgm:pt>
    <dgm:pt modelId="{0F577B0F-2EAD-45A3-BB6B-19437EB56DA9}" type="sibTrans" cxnId="{B983213F-D936-4A3F-935C-9AF614518C26}">
      <dgm:prSet/>
      <dgm:spPr/>
      <dgm:t>
        <a:bodyPr/>
        <a:lstStyle/>
        <a:p>
          <a:endParaRPr lang="ru-RU" sz="1800">
            <a:solidFill>
              <a:srgbClr val="002060"/>
            </a:solidFill>
          </a:endParaRPr>
        </a:p>
      </dgm:t>
    </dgm:pt>
    <dgm:pt modelId="{D5C97462-A0E8-46C7-9E57-898A382A005E}" type="parTrans" cxnId="{B983213F-D936-4A3F-935C-9AF614518C26}">
      <dgm:prSet/>
      <dgm:spPr/>
      <dgm:t>
        <a:bodyPr/>
        <a:lstStyle/>
        <a:p>
          <a:endParaRPr lang="ru-RU" sz="1800">
            <a:solidFill>
              <a:srgbClr val="002060"/>
            </a:solidFill>
          </a:endParaRPr>
        </a:p>
      </dgm:t>
    </dgm:pt>
    <dgm:pt modelId="{1B97EFC6-818A-46ED-9535-DC14C0E1671F}" type="pres">
      <dgm:prSet presAssocID="{7E2A7A2B-F376-41EE-931A-01D3DB9659AB}" presName="Name0" presStyleCnt="0">
        <dgm:presLayoutVars>
          <dgm:chMax val="7"/>
          <dgm:chPref val="7"/>
          <dgm:dir/>
        </dgm:presLayoutVars>
      </dgm:prSet>
      <dgm:spPr/>
    </dgm:pt>
    <dgm:pt modelId="{555180E0-CF81-42D2-8A24-159057A0A743}" type="pres">
      <dgm:prSet presAssocID="{7E2A7A2B-F376-41EE-931A-01D3DB9659AB}" presName="Name1" presStyleCnt="0"/>
      <dgm:spPr/>
    </dgm:pt>
    <dgm:pt modelId="{114A7B17-A136-406B-86CE-CE704DC7E271}" type="pres">
      <dgm:prSet presAssocID="{7E2A7A2B-F376-41EE-931A-01D3DB9659AB}" presName="cycle" presStyleCnt="0"/>
      <dgm:spPr/>
    </dgm:pt>
    <dgm:pt modelId="{F8725805-C410-432E-B55B-728AB6C83BBB}" type="pres">
      <dgm:prSet presAssocID="{7E2A7A2B-F376-41EE-931A-01D3DB9659AB}" presName="srcNode" presStyleLbl="node1" presStyleIdx="0" presStyleCnt="5"/>
      <dgm:spPr/>
    </dgm:pt>
    <dgm:pt modelId="{FED0406D-08FE-413D-AD5E-FFC165805B20}" type="pres">
      <dgm:prSet presAssocID="{7E2A7A2B-F376-41EE-931A-01D3DB9659AB}" presName="conn" presStyleLbl="parChTrans1D2" presStyleIdx="0" presStyleCnt="1"/>
      <dgm:spPr/>
    </dgm:pt>
    <dgm:pt modelId="{B4D6835F-5EE9-4AB4-A6FA-5FCB0BE23265}" type="pres">
      <dgm:prSet presAssocID="{7E2A7A2B-F376-41EE-931A-01D3DB9659AB}" presName="extraNode" presStyleLbl="node1" presStyleIdx="0" presStyleCnt="5"/>
      <dgm:spPr/>
    </dgm:pt>
    <dgm:pt modelId="{6977B804-A25D-4C1C-9CD6-20D59C15C00F}" type="pres">
      <dgm:prSet presAssocID="{7E2A7A2B-F376-41EE-931A-01D3DB9659AB}" presName="dstNode" presStyleLbl="node1" presStyleIdx="0" presStyleCnt="5"/>
      <dgm:spPr/>
    </dgm:pt>
    <dgm:pt modelId="{3CD3A425-78CE-4D96-87AF-A1A272D29DFD}" type="pres">
      <dgm:prSet presAssocID="{32DAF238-72C1-4ED6-83DE-0AFC4094409C}" presName="text_1" presStyleLbl="node1" presStyleIdx="0" presStyleCnt="5">
        <dgm:presLayoutVars>
          <dgm:bulletEnabled val="1"/>
        </dgm:presLayoutVars>
      </dgm:prSet>
      <dgm:spPr/>
    </dgm:pt>
    <dgm:pt modelId="{B20CB177-34BE-4D18-B39E-90491FB390DB}" type="pres">
      <dgm:prSet presAssocID="{32DAF238-72C1-4ED6-83DE-0AFC4094409C}" presName="accent_1" presStyleCnt="0"/>
      <dgm:spPr/>
    </dgm:pt>
    <dgm:pt modelId="{838DC89D-553B-4326-87DE-BCB56D472749}" type="pres">
      <dgm:prSet presAssocID="{32DAF238-72C1-4ED6-83DE-0AFC4094409C}" presName="accentRepeatNode" presStyleLbl="solidFgAcc1" presStyleIdx="0" presStyleCnt="5"/>
      <dgm:spPr>
        <a:solidFill>
          <a:schemeClr val="accent6">
            <a:lumMod val="20000"/>
            <a:lumOff val="80000"/>
          </a:schemeClr>
        </a:solidFill>
      </dgm:spPr>
    </dgm:pt>
    <dgm:pt modelId="{8A5EC3A5-41AB-4D23-BD1B-9B089E19EAEF}" type="pres">
      <dgm:prSet presAssocID="{F4AA5751-44CB-4705-8BBC-9AB7074D9F6B}" presName="text_2" presStyleLbl="node1" presStyleIdx="1" presStyleCnt="5">
        <dgm:presLayoutVars>
          <dgm:bulletEnabled val="1"/>
        </dgm:presLayoutVars>
      </dgm:prSet>
      <dgm:spPr/>
    </dgm:pt>
    <dgm:pt modelId="{F5373C6A-638F-4194-889F-5AF6CB1A5662}" type="pres">
      <dgm:prSet presAssocID="{F4AA5751-44CB-4705-8BBC-9AB7074D9F6B}" presName="accent_2" presStyleCnt="0"/>
      <dgm:spPr/>
    </dgm:pt>
    <dgm:pt modelId="{CE131E61-B554-4C4F-862D-4DA1BD0FC911}" type="pres">
      <dgm:prSet presAssocID="{F4AA5751-44CB-4705-8BBC-9AB7074D9F6B}" presName="accentRepeatNode" presStyleLbl="solidFgAcc1" presStyleIdx="1" presStyleCnt="5"/>
      <dgm:spPr>
        <a:solidFill>
          <a:schemeClr val="accent6">
            <a:lumMod val="20000"/>
            <a:lumOff val="80000"/>
          </a:schemeClr>
        </a:solidFill>
      </dgm:spPr>
    </dgm:pt>
    <dgm:pt modelId="{B747B4C4-9275-4E62-816F-6A1C019B761D}" type="pres">
      <dgm:prSet presAssocID="{CDB82CDF-5024-4409-A30D-143FABEA2CCC}" presName="text_3" presStyleLbl="node1" presStyleIdx="2" presStyleCnt="5" custLinFactNeighborX="139" custLinFactNeighborY="7157">
        <dgm:presLayoutVars>
          <dgm:bulletEnabled val="1"/>
        </dgm:presLayoutVars>
      </dgm:prSet>
      <dgm:spPr/>
    </dgm:pt>
    <dgm:pt modelId="{33186D88-BB15-4122-8C03-74080D183C43}" type="pres">
      <dgm:prSet presAssocID="{CDB82CDF-5024-4409-A30D-143FABEA2CCC}" presName="accent_3" presStyleCnt="0"/>
      <dgm:spPr/>
    </dgm:pt>
    <dgm:pt modelId="{94EAA191-7B36-4422-92BB-E0C4EB1CC167}" type="pres">
      <dgm:prSet presAssocID="{CDB82CDF-5024-4409-A30D-143FABEA2CCC}" presName="accentRepeatNode" presStyleLbl="solidFgAcc1" presStyleIdx="2" presStyleCnt="5"/>
      <dgm:spPr>
        <a:solidFill>
          <a:schemeClr val="accent6">
            <a:lumMod val="20000"/>
            <a:lumOff val="80000"/>
          </a:schemeClr>
        </a:solidFill>
      </dgm:spPr>
    </dgm:pt>
    <dgm:pt modelId="{1B5552A7-F7C5-4A46-9611-3B67B666468F}" type="pres">
      <dgm:prSet presAssocID="{3CF8F2A4-ED2C-46FD-9E75-56822BD5BB86}" presName="text_4" presStyleLbl="node1" presStyleIdx="3" presStyleCnt="5">
        <dgm:presLayoutVars>
          <dgm:bulletEnabled val="1"/>
        </dgm:presLayoutVars>
      </dgm:prSet>
      <dgm:spPr/>
    </dgm:pt>
    <dgm:pt modelId="{9877CBDB-BFF0-4D54-B6FA-8285AA69EF95}" type="pres">
      <dgm:prSet presAssocID="{3CF8F2A4-ED2C-46FD-9E75-56822BD5BB86}" presName="accent_4" presStyleCnt="0"/>
      <dgm:spPr/>
    </dgm:pt>
    <dgm:pt modelId="{447069BE-6933-422C-8FB9-3AA3687FEF02}" type="pres">
      <dgm:prSet presAssocID="{3CF8F2A4-ED2C-46FD-9E75-56822BD5BB86}" presName="accentRepeatNode" presStyleLbl="solidFgAcc1" presStyleIdx="3" presStyleCnt="5"/>
      <dgm:spPr>
        <a:solidFill>
          <a:schemeClr val="accent6">
            <a:lumMod val="20000"/>
            <a:lumOff val="80000"/>
          </a:schemeClr>
        </a:solidFill>
      </dgm:spPr>
    </dgm:pt>
    <dgm:pt modelId="{B45EB540-C445-4794-B86E-A4FD30E83286}" type="pres">
      <dgm:prSet presAssocID="{43C0AE77-2148-45AC-885F-1088E82501B8}" presName="text_5" presStyleLbl="node1" presStyleIdx="4" presStyleCnt="5" custLinFactNeighborX="-1193" custLinFactNeighborY="7157">
        <dgm:presLayoutVars>
          <dgm:bulletEnabled val="1"/>
        </dgm:presLayoutVars>
      </dgm:prSet>
      <dgm:spPr/>
    </dgm:pt>
    <dgm:pt modelId="{41A79D8A-5784-4BF7-A351-FDF525BA9F56}" type="pres">
      <dgm:prSet presAssocID="{43C0AE77-2148-45AC-885F-1088E82501B8}" presName="accent_5" presStyleCnt="0"/>
      <dgm:spPr/>
    </dgm:pt>
    <dgm:pt modelId="{A1AA3113-17BB-4945-9DE8-AF604BD9EE00}" type="pres">
      <dgm:prSet presAssocID="{43C0AE77-2148-45AC-885F-1088E82501B8}" presName="accentRepeatNode" presStyleLbl="solidFgAcc1" presStyleIdx="4" presStyleCnt="5"/>
      <dgm:spPr>
        <a:solidFill>
          <a:schemeClr val="accent6">
            <a:lumMod val="20000"/>
            <a:lumOff val="80000"/>
          </a:schemeClr>
        </a:solidFill>
      </dgm:spPr>
    </dgm:pt>
  </dgm:ptLst>
  <dgm:cxnLst>
    <dgm:cxn modelId="{CD835F16-4EE5-4B3C-A7A8-79D25B83BBFF}" type="presOf" srcId="{CDB82CDF-5024-4409-A30D-143FABEA2CCC}" destId="{B747B4C4-9275-4E62-816F-6A1C019B761D}" srcOrd="0" destOrd="0" presId="urn:microsoft.com/office/officeart/2008/layout/VerticalCurvedList"/>
    <dgm:cxn modelId="{9C18472D-A877-4ED0-AFDC-EDE79ECC56B7}" srcId="{7E2A7A2B-F376-41EE-931A-01D3DB9659AB}" destId="{F4AA5751-44CB-4705-8BBC-9AB7074D9F6B}" srcOrd="1" destOrd="0" parTransId="{96B6D8A2-FE2B-40C2-8F7C-230240142EFD}" sibTransId="{C3CF8962-D4C0-45AB-8ECC-FCB09A7CAAE7}"/>
    <dgm:cxn modelId="{B983213F-D936-4A3F-935C-9AF614518C26}" srcId="{7E2A7A2B-F376-41EE-931A-01D3DB9659AB}" destId="{3CF8F2A4-ED2C-46FD-9E75-56822BD5BB86}" srcOrd="3" destOrd="0" parTransId="{D5C97462-A0E8-46C7-9E57-898A382A005E}" sibTransId="{0F577B0F-2EAD-45A3-BB6B-19437EB56DA9}"/>
    <dgm:cxn modelId="{5843A446-0700-46B8-AAB6-85FDC16268AC}" type="presOf" srcId="{3CF8F2A4-ED2C-46FD-9E75-56822BD5BB86}" destId="{1B5552A7-F7C5-4A46-9611-3B67B666468F}" srcOrd="0" destOrd="0" presId="urn:microsoft.com/office/officeart/2008/layout/VerticalCurvedList"/>
    <dgm:cxn modelId="{78681988-9C94-43B3-B557-AC1E35ACE6C8}" type="presOf" srcId="{7E2A7A2B-F376-41EE-931A-01D3DB9659AB}" destId="{1B97EFC6-818A-46ED-9535-DC14C0E1671F}" srcOrd="0" destOrd="0" presId="urn:microsoft.com/office/officeart/2008/layout/VerticalCurvedList"/>
    <dgm:cxn modelId="{BBDC7889-FB2D-4835-997C-FA6B36A647FB}" type="presOf" srcId="{F4AA5751-44CB-4705-8BBC-9AB7074D9F6B}" destId="{8A5EC3A5-41AB-4D23-BD1B-9B089E19EAEF}" srcOrd="0" destOrd="0" presId="urn:microsoft.com/office/officeart/2008/layout/VerticalCurvedList"/>
    <dgm:cxn modelId="{B1FF3595-76B5-42C0-8D59-03B8543AC39E}" srcId="{7E2A7A2B-F376-41EE-931A-01D3DB9659AB}" destId="{CDB82CDF-5024-4409-A30D-143FABEA2CCC}" srcOrd="2" destOrd="0" parTransId="{665B1BF2-2B49-4031-84E8-DD4439FE1271}" sibTransId="{40438DAD-962D-41FF-98DA-4D2E329393D0}"/>
    <dgm:cxn modelId="{5C21389E-956E-466F-85EE-56A49FF3EB90}" srcId="{7E2A7A2B-F376-41EE-931A-01D3DB9659AB}" destId="{32DAF238-72C1-4ED6-83DE-0AFC4094409C}" srcOrd="0" destOrd="0" parTransId="{8AB66217-C403-407F-8C80-C8581599ECD3}" sibTransId="{AECD0738-BC44-4B20-A7AF-35C4119D38A9}"/>
    <dgm:cxn modelId="{BAE4EAA7-FDA8-429B-AFD9-46A89F9D33DF}" type="presOf" srcId="{32DAF238-72C1-4ED6-83DE-0AFC4094409C}" destId="{3CD3A425-78CE-4D96-87AF-A1A272D29DFD}" srcOrd="0" destOrd="0" presId="urn:microsoft.com/office/officeart/2008/layout/VerticalCurvedList"/>
    <dgm:cxn modelId="{D3A6D1A9-AA59-468A-B49C-E6A83C113B87}" srcId="{7E2A7A2B-F376-41EE-931A-01D3DB9659AB}" destId="{43C0AE77-2148-45AC-885F-1088E82501B8}" srcOrd="4" destOrd="0" parTransId="{94CA1999-16F9-4AD3-9F9C-275561BC8A3D}" sibTransId="{BF040CA4-46B3-45D2-BEA9-3F7381B9F9F6}"/>
    <dgm:cxn modelId="{71BBFDBA-8BDE-4D33-A292-87CFF31B881F}" type="presOf" srcId="{43C0AE77-2148-45AC-885F-1088E82501B8}" destId="{B45EB540-C445-4794-B86E-A4FD30E83286}" srcOrd="0" destOrd="0" presId="urn:microsoft.com/office/officeart/2008/layout/VerticalCurvedList"/>
    <dgm:cxn modelId="{F19FE2F7-2259-4E30-A941-F994C1E9405E}" type="presOf" srcId="{AECD0738-BC44-4B20-A7AF-35C4119D38A9}" destId="{FED0406D-08FE-413D-AD5E-FFC165805B20}" srcOrd="0" destOrd="0" presId="urn:microsoft.com/office/officeart/2008/layout/VerticalCurvedList"/>
    <dgm:cxn modelId="{6ABEF298-9DEF-4B06-ACE9-8E6EC250CF2C}" type="presParOf" srcId="{1B97EFC6-818A-46ED-9535-DC14C0E1671F}" destId="{555180E0-CF81-42D2-8A24-159057A0A743}" srcOrd="0" destOrd="0" presId="urn:microsoft.com/office/officeart/2008/layout/VerticalCurvedList"/>
    <dgm:cxn modelId="{08B8767B-039E-4E39-8AA4-EE23BC740719}" type="presParOf" srcId="{555180E0-CF81-42D2-8A24-159057A0A743}" destId="{114A7B17-A136-406B-86CE-CE704DC7E271}" srcOrd="0" destOrd="0" presId="urn:microsoft.com/office/officeart/2008/layout/VerticalCurvedList"/>
    <dgm:cxn modelId="{15F9E45F-FF4A-40C5-A7DE-1995D6BC66AA}" type="presParOf" srcId="{114A7B17-A136-406B-86CE-CE704DC7E271}" destId="{F8725805-C410-432E-B55B-728AB6C83BBB}" srcOrd="0" destOrd="0" presId="urn:microsoft.com/office/officeart/2008/layout/VerticalCurvedList"/>
    <dgm:cxn modelId="{0E02CEF1-4743-4C62-A07A-C34776B8DFFD}" type="presParOf" srcId="{114A7B17-A136-406B-86CE-CE704DC7E271}" destId="{FED0406D-08FE-413D-AD5E-FFC165805B20}" srcOrd="1" destOrd="0" presId="urn:microsoft.com/office/officeart/2008/layout/VerticalCurvedList"/>
    <dgm:cxn modelId="{8A265E71-CA6D-485E-A026-19A1D351D2B3}" type="presParOf" srcId="{114A7B17-A136-406B-86CE-CE704DC7E271}" destId="{B4D6835F-5EE9-4AB4-A6FA-5FCB0BE23265}" srcOrd="2" destOrd="0" presId="urn:microsoft.com/office/officeart/2008/layout/VerticalCurvedList"/>
    <dgm:cxn modelId="{6ABBA410-CD66-4DEE-8909-290E981336C4}" type="presParOf" srcId="{114A7B17-A136-406B-86CE-CE704DC7E271}" destId="{6977B804-A25D-4C1C-9CD6-20D59C15C00F}" srcOrd="3" destOrd="0" presId="urn:microsoft.com/office/officeart/2008/layout/VerticalCurvedList"/>
    <dgm:cxn modelId="{AA6F1412-9C25-45B3-9171-D977DA104513}" type="presParOf" srcId="{555180E0-CF81-42D2-8A24-159057A0A743}" destId="{3CD3A425-78CE-4D96-87AF-A1A272D29DFD}" srcOrd="1" destOrd="0" presId="urn:microsoft.com/office/officeart/2008/layout/VerticalCurvedList"/>
    <dgm:cxn modelId="{CBFABDA5-BFF1-4103-A32F-581538F9CBD8}" type="presParOf" srcId="{555180E0-CF81-42D2-8A24-159057A0A743}" destId="{B20CB177-34BE-4D18-B39E-90491FB390DB}" srcOrd="2" destOrd="0" presId="urn:microsoft.com/office/officeart/2008/layout/VerticalCurvedList"/>
    <dgm:cxn modelId="{EB7CC51A-B0D6-4A48-83EA-CFFDAC72BEEE}" type="presParOf" srcId="{B20CB177-34BE-4D18-B39E-90491FB390DB}" destId="{838DC89D-553B-4326-87DE-BCB56D472749}" srcOrd="0" destOrd="0" presId="urn:microsoft.com/office/officeart/2008/layout/VerticalCurvedList"/>
    <dgm:cxn modelId="{6F44A3BE-F849-4A9A-A4AB-EAC12498EC4E}" type="presParOf" srcId="{555180E0-CF81-42D2-8A24-159057A0A743}" destId="{8A5EC3A5-41AB-4D23-BD1B-9B089E19EAEF}" srcOrd="3" destOrd="0" presId="urn:microsoft.com/office/officeart/2008/layout/VerticalCurvedList"/>
    <dgm:cxn modelId="{1B2AE04A-BAE9-4E0B-AC23-25FE715D3B38}" type="presParOf" srcId="{555180E0-CF81-42D2-8A24-159057A0A743}" destId="{F5373C6A-638F-4194-889F-5AF6CB1A5662}" srcOrd="4" destOrd="0" presId="urn:microsoft.com/office/officeart/2008/layout/VerticalCurvedList"/>
    <dgm:cxn modelId="{735A8DD2-860E-4147-A286-C560CCE708BD}" type="presParOf" srcId="{F5373C6A-638F-4194-889F-5AF6CB1A5662}" destId="{CE131E61-B554-4C4F-862D-4DA1BD0FC911}" srcOrd="0" destOrd="0" presId="urn:microsoft.com/office/officeart/2008/layout/VerticalCurvedList"/>
    <dgm:cxn modelId="{FECF890D-AD2D-40AA-B903-2C8326C2661D}" type="presParOf" srcId="{555180E0-CF81-42D2-8A24-159057A0A743}" destId="{B747B4C4-9275-4E62-816F-6A1C019B761D}" srcOrd="5" destOrd="0" presId="urn:microsoft.com/office/officeart/2008/layout/VerticalCurvedList"/>
    <dgm:cxn modelId="{19F361F6-3C57-47C2-8740-A4E40A00E9F4}" type="presParOf" srcId="{555180E0-CF81-42D2-8A24-159057A0A743}" destId="{33186D88-BB15-4122-8C03-74080D183C43}" srcOrd="6" destOrd="0" presId="urn:microsoft.com/office/officeart/2008/layout/VerticalCurvedList"/>
    <dgm:cxn modelId="{CC3E9F1F-62E1-46EA-BEEC-DC9EB29B11A2}" type="presParOf" srcId="{33186D88-BB15-4122-8C03-74080D183C43}" destId="{94EAA191-7B36-4422-92BB-E0C4EB1CC167}" srcOrd="0" destOrd="0" presId="urn:microsoft.com/office/officeart/2008/layout/VerticalCurvedList"/>
    <dgm:cxn modelId="{7000F7FB-B65A-4F04-ACBA-9E46A8A0ADD5}" type="presParOf" srcId="{555180E0-CF81-42D2-8A24-159057A0A743}" destId="{1B5552A7-F7C5-4A46-9611-3B67B666468F}" srcOrd="7" destOrd="0" presId="urn:microsoft.com/office/officeart/2008/layout/VerticalCurvedList"/>
    <dgm:cxn modelId="{3BF911AF-E23F-438D-A10D-2A9FDFE12E2F}" type="presParOf" srcId="{555180E0-CF81-42D2-8A24-159057A0A743}" destId="{9877CBDB-BFF0-4D54-B6FA-8285AA69EF95}" srcOrd="8" destOrd="0" presId="urn:microsoft.com/office/officeart/2008/layout/VerticalCurvedList"/>
    <dgm:cxn modelId="{3E01DB6D-77E2-4F24-BBF8-7FED6F15EF3B}" type="presParOf" srcId="{9877CBDB-BFF0-4D54-B6FA-8285AA69EF95}" destId="{447069BE-6933-422C-8FB9-3AA3687FEF02}" srcOrd="0" destOrd="0" presId="urn:microsoft.com/office/officeart/2008/layout/VerticalCurvedList"/>
    <dgm:cxn modelId="{340CAD98-1B8D-448D-B0F9-71530938997C}" type="presParOf" srcId="{555180E0-CF81-42D2-8A24-159057A0A743}" destId="{B45EB540-C445-4794-B86E-A4FD30E83286}" srcOrd="9" destOrd="0" presId="urn:microsoft.com/office/officeart/2008/layout/VerticalCurvedList"/>
    <dgm:cxn modelId="{FB6D018E-9ADA-49A4-9C18-D77E3E3DA78A}" type="presParOf" srcId="{555180E0-CF81-42D2-8A24-159057A0A743}" destId="{41A79D8A-5784-4BF7-A351-FDF525BA9F56}" srcOrd="10" destOrd="0" presId="urn:microsoft.com/office/officeart/2008/layout/VerticalCurvedList"/>
    <dgm:cxn modelId="{8F5F8A81-A096-47D4-9694-4F5A0EAA8AD1}" type="presParOf" srcId="{41A79D8A-5784-4BF7-A351-FDF525BA9F56}" destId="{A1AA3113-17BB-4945-9DE8-AF604BD9EE0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C4C4C1-97AB-4FE7-86A6-D23DE9115465}" type="doc">
      <dgm:prSet loTypeId="urn:microsoft.com/office/officeart/2005/8/layout/venn2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CC4AB91-3AC2-4CC8-A99E-B8F590918236}">
      <dgm:prSet phldrT="[Текст]" custT="1"/>
      <dgm:spPr/>
      <dgm:t>
        <a:bodyPr/>
        <a:lstStyle/>
        <a:p>
          <a:r>
            <a:rPr lang="ru-RU" sz="18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3%</a:t>
          </a:r>
        </a:p>
      </dgm:t>
    </dgm:pt>
    <dgm:pt modelId="{4842DF56-D29C-479D-AC75-FA3823BD99C3}" type="parTrans" cxnId="{2B13F05F-B98B-421D-8C76-D32738DFB91E}">
      <dgm:prSet/>
      <dgm:spPr/>
      <dgm:t>
        <a:bodyPr/>
        <a:lstStyle/>
        <a:p>
          <a:endParaRPr lang="ru-RU"/>
        </a:p>
      </dgm:t>
    </dgm:pt>
    <dgm:pt modelId="{AE0BD99E-FAF1-4B54-BBE0-10BAA2763514}" type="sibTrans" cxnId="{2B13F05F-B98B-421D-8C76-D32738DFB91E}">
      <dgm:prSet/>
      <dgm:spPr/>
      <dgm:t>
        <a:bodyPr/>
        <a:lstStyle/>
        <a:p>
          <a:endParaRPr lang="ru-RU"/>
        </a:p>
      </dgm:t>
    </dgm:pt>
    <dgm:pt modelId="{4BDB7E99-A771-478C-B973-9AF95FA06488}">
      <dgm:prSet phldrT="[Текст]" custT="1"/>
      <dgm:spPr/>
      <dgm:t>
        <a:bodyPr/>
        <a:lstStyle/>
        <a:p>
          <a:r>
            <a:rPr lang="ru-RU" sz="1800" b="1" dirty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1,5%</a:t>
          </a:r>
        </a:p>
      </dgm:t>
    </dgm:pt>
    <dgm:pt modelId="{EC68E442-52BE-481E-A32D-C6D29F00796D}" type="parTrans" cxnId="{517BBDC5-2FD4-48AB-9BF4-E0F571A32EAD}">
      <dgm:prSet/>
      <dgm:spPr/>
      <dgm:t>
        <a:bodyPr/>
        <a:lstStyle/>
        <a:p>
          <a:endParaRPr lang="ru-RU"/>
        </a:p>
      </dgm:t>
    </dgm:pt>
    <dgm:pt modelId="{BCFBB506-232F-454F-B0F2-185B25F639B0}" type="sibTrans" cxnId="{517BBDC5-2FD4-48AB-9BF4-E0F571A32EAD}">
      <dgm:prSet/>
      <dgm:spPr/>
      <dgm:t>
        <a:bodyPr/>
        <a:lstStyle/>
        <a:p>
          <a:endParaRPr lang="ru-RU"/>
        </a:p>
      </dgm:t>
    </dgm:pt>
    <dgm:pt modelId="{721B2FD0-467F-4CE5-8B74-9CCCB6BF1CE0}">
      <dgm:prSet phldrT="[Текст]" custT="1"/>
      <dgm:spPr/>
      <dgm:t>
        <a:bodyPr/>
        <a:lstStyle/>
        <a:p>
          <a:r>
            <a:rPr lang="ru-RU" sz="1800" b="1" dirty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2%</a:t>
          </a:r>
        </a:p>
      </dgm:t>
    </dgm:pt>
    <dgm:pt modelId="{2C606549-B576-43F2-A0BC-580CB70E9655}" type="parTrans" cxnId="{833EC1CC-A789-4702-8E80-52DC8CAE4903}">
      <dgm:prSet/>
      <dgm:spPr/>
      <dgm:t>
        <a:bodyPr/>
        <a:lstStyle/>
        <a:p>
          <a:endParaRPr lang="ru-RU"/>
        </a:p>
      </dgm:t>
    </dgm:pt>
    <dgm:pt modelId="{78EF81FD-53C7-4C08-9A96-B02C5D1AE1B1}" type="sibTrans" cxnId="{833EC1CC-A789-4702-8E80-52DC8CAE4903}">
      <dgm:prSet/>
      <dgm:spPr/>
      <dgm:t>
        <a:bodyPr/>
        <a:lstStyle/>
        <a:p>
          <a:endParaRPr lang="ru-RU"/>
        </a:p>
      </dgm:t>
    </dgm:pt>
    <dgm:pt modelId="{244A0F64-69A7-4715-8845-EFDF8BEE1027}">
      <dgm:prSet phldrT="[Текст]" custT="1"/>
      <dgm:spPr/>
      <dgm:t>
        <a:bodyPr/>
        <a:lstStyle/>
        <a:p>
          <a:r>
            <a:rPr lang="ru-RU" sz="1800" b="1" dirty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1%</a:t>
          </a:r>
        </a:p>
      </dgm:t>
    </dgm:pt>
    <dgm:pt modelId="{EDC70110-3FC2-4C9D-9B37-D35F8360D80B}" type="sibTrans" cxnId="{3687D0FE-340F-40E0-AEE0-80E9DBA63545}">
      <dgm:prSet/>
      <dgm:spPr/>
      <dgm:t>
        <a:bodyPr/>
        <a:lstStyle/>
        <a:p>
          <a:endParaRPr lang="ru-RU"/>
        </a:p>
      </dgm:t>
    </dgm:pt>
    <dgm:pt modelId="{A086B4B1-0E60-4BBF-9097-F17745EE8A05}" type="parTrans" cxnId="{3687D0FE-340F-40E0-AEE0-80E9DBA63545}">
      <dgm:prSet/>
      <dgm:spPr/>
      <dgm:t>
        <a:bodyPr/>
        <a:lstStyle/>
        <a:p>
          <a:endParaRPr lang="ru-RU"/>
        </a:p>
      </dgm:t>
    </dgm:pt>
    <dgm:pt modelId="{5154EDEC-0116-4454-9CE3-AD121FB716AD}" type="pres">
      <dgm:prSet presAssocID="{93C4C4C1-97AB-4FE7-86A6-D23DE9115465}" presName="Name0" presStyleCnt="0">
        <dgm:presLayoutVars>
          <dgm:chMax val="7"/>
          <dgm:resizeHandles val="exact"/>
        </dgm:presLayoutVars>
      </dgm:prSet>
      <dgm:spPr/>
    </dgm:pt>
    <dgm:pt modelId="{720918AA-2F41-471E-8523-D20B99F88ED0}" type="pres">
      <dgm:prSet presAssocID="{93C4C4C1-97AB-4FE7-86A6-D23DE9115465}" presName="comp1" presStyleCnt="0"/>
      <dgm:spPr/>
    </dgm:pt>
    <dgm:pt modelId="{2D2376B4-85E7-458C-A840-464E7E6169C6}" type="pres">
      <dgm:prSet presAssocID="{93C4C4C1-97AB-4FE7-86A6-D23DE9115465}" presName="circle1" presStyleLbl="node1" presStyleIdx="0" presStyleCnt="4" custLinFactNeighborX="-53861" custLinFactNeighborY="400"/>
      <dgm:spPr/>
    </dgm:pt>
    <dgm:pt modelId="{E8A10743-467E-427A-BE04-F3CD91167D27}" type="pres">
      <dgm:prSet presAssocID="{93C4C4C1-97AB-4FE7-86A6-D23DE9115465}" presName="c1text" presStyleLbl="node1" presStyleIdx="0" presStyleCnt="4">
        <dgm:presLayoutVars>
          <dgm:bulletEnabled val="1"/>
        </dgm:presLayoutVars>
      </dgm:prSet>
      <dgm:spPr/>
    </dgm:pt>
    <dgm:pt modelId="{DDAE4FAC-2001-4142-969B-F1746DED9298}" type="pres">
      <dgm:prSet presAssocID="{93C4C4C1-97AB-4FE7-86A6-D23DE9115465}" presName="comp2" presStyleCnt="0"/>
      <dgm:spPr/>
    </dgm:pt>
    <dgm:pt modelId="{4F30EE45-41B0-434A-8750-3E5C1BB2B460}" type="pres">
      <dgm:prSet presAssocID="{93C4C4C1-97AB-4FE7-86A6-D23DE9115465}" presName="circle2" presStyleLbl="node1" presStyleIdx="1" presStyleCnt="4" custLinFactNeighborX="-68590" custLinFactNeighborY="-2597"/>
      <dgm:spPr/>
    </dgm:pt>
    <dgm:pt modelId="{875FDEB2-202C-41FA-9A8E-4F8349915E8F}" type="pres">
      <dgm:prSet presAssocID="{93C4C4C1-97AB-4FE7-86A6-D23DE9115465}" presName="c2text" presStyleLbl="node1" presStyleIdx="1" presStyleCnt="4">
        <dgm:presLayoutVars>
          <dgm:bulletEnabled val="1"/>
        </dgm:presLayoutVars>
      </dgm:prSet>
      <dgm:spPr/>
    </dgm:pt>
    <dgm:pt modelId="{FA683982-7629-4913-BA80-C098807246CB}" type="pres">
      <dgm:prSet presAssocID="{93C4C4C1-97AB-4FE7-86A6-D23DE9115465}" presName="comp3" presStyleCnt="0"/>
      <dgm:spPr/>
    </dgm:pt>
    <dgm:pt modelId="{54ADB77C-69FA-4DD1-8026-4A88F0E03855}" type="pres">
      <dgm:prSet presAssocID="{93C4C4C1-97AB-4FE7-86A6-D23DE9115465}" presName="circle3" presStyleLbl="node1" presStyleIdx="2" presStyleCnt="4" custLinFactNeighborX="-91516" custLinFactNeighborY="-2672"/>
      <dgm:spPr/>
    </dgm:pt>
    <dgm:pt modelId="{D1C72016-1932-4E04-9DA2-E36A3A91E6B5}" type="pres">
      <dgm:prSet presAssocID="{93C4C4C1-97AB-4FE7-86A6-D23DE9115465}" presName="c3text" presStyleLbl="node1" presStyleIdx="2" presStyleCnt="4">
        <dgm:presLayoutVars>
          <dgm:bulletEnabled val="1"/>
        </dgm:presLayoutVars>
      </dgm:prSet>
      <dgm:spPr/>
    </dgm:pt>
    <dgm:pt modelId="{6D61E9AB-8FD3-4DC8-AAD8-9E4AA162B27A}" type="pres">
      <dgm:prSet presAssocID="{93C4C4C1-97AB-4FE7-86A6-D23DE9115465}" presName="comp4" presStyleCnt="0"/>
      <dgm:spPr/>
    </dgm:pt>
    <dgm:pt modelId="{859CD96B-6519-4027-A29B-6057E34FE9C5}" type="pres">
      <dgm:prSet presAssocID="{93C4C4C1-97AB-4FE7-86A6-D23DE9115465}" presName="circle4" presStyleLbl="node1" presStyleIdx="3" presStyleCnt="4" custLinFactX="-34711" custLinFactNeighborX="-100000" custLinFactNeighborY="-10111"/>
      <dgm:spPr/>
    </dgm:pt>
    <dgm:pt modelId="{2304C781-ACC8-4291-87DF-4B34E0BC99B5}" type="pres">
      <dgm:prSet presAssocID="{93C4C4C1-97AB-4FE7-86A6-D23DE9115465}" presName="c4text" presStyleLbl="node1" presStyleIdx="3" presStyleCnt="4">
        <dgm:presLayoutVars>
          <dgm:bulletEnabled val="1"/>
        </dgm:presLayoutVars>
      </dgm:prSet>
      <dgm:spPr/>
    </dgm:pt>
  </dgm:ptLst>
  <dgm:cxnLst>
    <dgm:cxn modelId="{67B2B221-7342-4854-9ABD-C8BC932B99A6}" type="presOf" srcId="{721B2FD0-467F-4CE5-8B74-9CCCB6BF1CE0}" destId="{875FDEB2-202C-41FA-9A8E-4F8349915E8F}" srcOrd="1" destOrd="0" presId="urn:microsoft.com/office/officeart/2005/8/layout/venn2"/>
    <dgm:cxn modelId="{6C66405F-B7B7-4D75-9800-7AFCF43044A8}" type="presOf" srcId="{4BDB7E99-A771-478C-B973-9AF95FA06488}" destId="{D1C72016-1932-4E04-9DA2-E36A3A91E6B5}" srcOrd="1" destOrd="0" presId="urn:microsoft.com/office/officeart/2005/8/layout/venn2"/>
    <dgm:cxn modelId="{2B13F05F-B98B-421D-8C76-D32738DFB91E}" srcId="{93C4C4C1-97AB-4FE7-86A6-D23DE9115465}" destId="{2CC4AB91-3AC2-4CC8-A99E-B8F590918236}" srcOrd="0" destOrd="0" parTransId="{4842DF56-D29C-479D-AC75-FA3823BD99C3}" sibTransId="{AE0BD99E-FAF1-4B54-BBE0-10BAA2763514}"/>
    <dgm:cxn modelId="{127DF550-7405-4EE9-A13C-60B8FB262DFC}" type="presOf" srcId="{2CC4AB91-3AC2-4CC8-A99E-B8F590918236}" destId="{2D2376B4-85E7-458C-A840-464E7E6169C6}" srcOrd="0" destOrd="0" presId="urn:microsoft.com/office/officeart/2005/8/layout/venn2"/>
    <dgm:cxn modelId="{1A25F750-0372-4730-AD76-2FBB88F8DF90}" type="presOf" srcId="{4BDB7E99-A771-478C-B973-9AF95FA06488}" destId="{54ADB77C-69FA-4DD1-8026-4A88F0E03855}" srcOrd="0" destOrd="0" presId="urn:microsoft.com/office/officeart/2005/8/layout/venn2"/>
    <dgm:cxn modelId="{BF8312A7-F61F-4F7F-B60C-DFCF0300C8B4}" type="presOf" srcId="{93C4C4C1-97AB-4FE7-86A6-D23DE9115465}" destId="{5154EDEC-0116-4454-9CE3-AD121FB716AD}" srcOrd="0" destOrd="0" presId="urn:microsoft.com/office/officeart/2005/8/layout/venn2"/>
    <dgm:cxn modelId="{E70F0DB1-813E-4A77-8663-93B494868A0C}" type="presOf" srcId="{244A0F64-69A7-4715-8845-EFDF8BEE1027}" destId="{859CD96B-6519-4027-A29B-6057E34FE9C5}" srcOrd="0" destOrd="0" presId="urn:microsoft.com/office/officeart/2005/8/layout/venn2"/>
    <dgm:cxn modelId="{517BBDC5-2FD4-48AB-9BF4-E0F571A32EAD}" srcId="{93C4C4C1-97AB-4FE7-86A6-D23DE9115465}" destId="{4BDB7E99-A771-478C-B973-9AF95FA06488}" srcOrd="2" destOrd="0" parTransId="{EC68E442-52BE-481E-A32D-C6D29F00796D}" sibTransId="{BCFBB506-232F-454F-B0F2-185B25F639B0}"/>
    <dgm:cxn modelId="{FC0954C8-8124-4994-B18B-6DDD6F3F4B85}" type="presOf" srcId="{2CC4AB91-3AC2-4CC8-A99E-B8F590918236}" destId="{E8A10743-467E-427A-BE04-F3CD91167D27}" srcOrd="1" destOrd="0" presId="urn:microsoft.com/office/officeart/2005/8/layout/venn2"/>
    <dgm:cxn modelId="{833EC1CC-A789-4702-8E80-52DC8CAE4903}" srcId="{93C4C4C1-97AB-4FE7-86A6-D23DE9115465}" destId="{721B2FD0-467F-4CE5-8B74-9CCCB6BF1CE0}" srcOrd="1" destOrd="0" parTransId="{2C606549-B576-43F2-A0BC-580CB70E9655}" sibTransId="{78EF81FD-53C7-4C08-9A96-B02C5D1AE1B1}"/>
    <dgm:cxn modelId="{13CCEBDA-9591-44D4-9439-707F01B7D078}" type="presOf" srcId="{721B2FD0-467F-4CE5-8B74-9CCCB6BF1CE0}" destId="{4F30EE45-41B0-434A-8750-3E5C1BB2B460}" srcOrd="0" destOrd="0" presId="urn:microsoft.com/office/officeart/2005/8/layout/venn2"/>
    <dgm:cxn modelId="{3687D0FE-340F-40E0-AEE0-80E9DBA63545}" srcId="{93C4C4C1-97AB-4FE7-86A6-D23DE9115465}" destId="{244A0F64-69A7-4715-8845-EFDF8BEE1027}" srcOrd="3" destOrd="0" parTransId="{A086B4B1-0E60-4BBF-9097-F17745EE8A05}" sibTransId="{EDC70110-3FC2-4C9D-9B37-D35F8360D80B}"/>
    <dgm:cxn modelId="{DE2233FF-64BE-4C46-96FD-BF8C1090FDED}" type="presOf" srcId="{244A0F64-69A7-4715-8845-EFDF8BEE1027}" destId="{2304C781-ACC8-4291-87DF-4B34E0BC99B5}" srcOrd="1" destOrd="0" presId="urn:microsoft.com/office/officeart/2005/8/layout/venn2"/>
    <dgm:cxn modelId="{F4298BD1-B9E1-4957-A513-42D972AD9757}" type="presParOf" srcId="{5154EDEC-0116-4454-9CE3-AD121FB716AD}" destId="{720918AA-2F41-471E-8523-D20B99F88ED0}" srcOrd="0" destOrd="0" presId="urn:microsoft.com/office/officeart/2005/8/layout/venn2"/>
    <dgm:cxn modelId="{FB9F2146-51F9-4FAC-935E-9A93327F5A89}" type="presParOf" srcId="{720918AA-2F41-471E-8523-D20B99F88ED0}" destId="{2D2376B4-85E7-458C-A840-464E7E6169C6}" srcOrd="0" destOrd="0" presId="urn:microsoft.com/office/officeart/2005/8/layout/venn2"/>
    <dgm:cxn modelId="{7DAB3532-A8FD-488E-8DDD-33762AFA1C4E}" type="presParOf" srcId="{720918AA-2F41-471E-8523-D20B99F88ED0}" destId="{E8A10743-467E-427A-BE04-F3CD91167D27}" srcOrd="1" destOrd="0" presId="urn:microsoft.com/office/officeart/2005/8/layout/venn2"/>
    <dgm:cxn modelId="{C9969336-44D7-432E-9A87-56237508264F}" type="presParOf" srcId="{5154EDEC-0116-4454-9CE3-AD121FB716AD}" destId="{DDAE4FAC-2001-4142-969B-F1746DED9298}" srcOrd="1" destOrd="0" presId="urn:microsoft.com/office/officeart/2005/8/layout/venn2"/>
    <dgm:cxn modelId="{18536235-4A54-4C4A-BA6C-3F131AAAF19D}" type="presParOf" srcId="{DDAE4FAC-2001-4142-969B-F1746DED9298}" destId="{4F30EE45-41B0-434A-8750-3E5C1BB2B460}" srcOrd="0" destOrd="0" presId="urn:microsoft.com/office/officeart/2005/8/layout/venn2"/>
    <dgm:cxn modelId="{73643EDB-4BF0-489D-9C5F-15D24C1C1FB0}" type="presParOf" srcId="{DDAE4FAC-2001-4142-969B-F1746DED9298}" destId="{875FDEB2-202C-41FA-9A8E-4F8349915E8F}" srcOrd="1" destOrd="0" presId="urn:microsoft.com/office/officeart/2005/8/layout/venn2"/>
    <dgm:cxn modelId="{3938EB0F-87C9-445F-8CE1-389FD3A24CD3}" type="presParOf" srcId="{5154EDEC-0116-4454-9CE3-AD121FB716AD}" destId="{FA683982-7629-4913-BA80-C098807246CB}" srcOrd="2" destOrd="0" presId="urn:microsoft.com/office/officeart/2005/8/layout/venn2"/>
    <dgm:cxn modelId="{A977BF41-6705-4F64-836A-663B5F14D181}" type="presParOf" srcId="{FA683982-7629-4913-BA80-C098807246CB}" destId="{54ADB77C-69FA-4DD1-8026-4A88F0E03855}" srcOrd="0" destOrd="0" presId="urn:microsoft.com/office/officeart/2005/8/layout/venn2"/>
    <dgm:cxn modelId="{D3BDC5D9-28CF-4692-9977-04E4FE24CD19}" type="presParOf" srcId="{FA683982-7629-4913-BA80-C098807246CB}" destId="{D1C72016-1932-4E04-9DA2-E36A3A91E6B5}" srcOrd="1" destOrd="0" presId="urn:microsoft.com/office/officeart/2005/8/layout/venn2"/>
    <dgm:cxn modelId="{CF649F81-9A11-45E5-98BD-F4F60AE53C2F}" type="presParOf" srcId="{5154EDEC-0116-4454-9CE3-AD121FB716AD}" destId="{6D61E9AB-8FD3-4DC8-AAD8-9E4AA162B27A}" srcOrd="3" destOrd="0" presId="urn:microsoft.com/office/officeart/2005/8/layout/venn2"/>
    <dgm:cxn modelId="{4EB92792-8F40-4910-929E-A3BDFDFCFB0D}" type="presParOf" srcId="{6D61E9AB-8FD3-4DC8-AAD8-9E4AA162B27A}" destId="{859CD96B-6519-4027-A29B-6057E34FE9C5}" srcOrd="0" destOrd="0" presId="urn:microsoft.com/office/officeart/2005/8/layout/venn2"/>
    <dgm:cxn modelId="{C3597918-597E-4429-AD54-3471BB67E3CB}" type="presParOf" srcId="{6D61E9AB-8FD3-4DC8-AAD8-9E4AA162B27A}" destId="{2304C781-ACC8-4291-87DF-4B34E0BC99B5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D0406D-08FE-413D-AD5E-FFC165805B20}">
      <dsp:nvSpPr>
        <dsp:cNvPr id="0" name=""/>
        <dsp:cNvSpPr/>
      </dsp:nvSpPr>
      <dsp:spPr>
        <a:xfrm>
          <a:off x="-4558637" y="-698980"/>
          <a:ext cx="5430408" cy="5430408"/>
        </a:xfrm>
        <a:prstGeom prst="blockArc">
          <a:avLst>
            <a:gd name="adj1" fmla="val 18900000"/>
            <a:gd name="adj2" fmla="val 2700000"/>
            <a:gd name="adj3" fmla="val 398"/>
          </a:avLst>
        </a:pr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D3A425-78CE-4D96-87AF-A1A272D29DFD}">
      <dsp:nvSpPr>
        <dsp:cNvPr id="0" name=""/>
        <dsp:cNvSpPr/>
      </dsp:nvSpPr>
      <dsp:spPr>
        <a:xfrm>
          <a:off x="381622" y="251947"/>
          <a:ext cx="7844609" cy="504217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222" tIns="35560" rIns="35560" bIns="3556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rgbClr val="002060"/>
              </a:solidFill>
            </a:rPr>
            <a:t>НО «ФППОО» осуществляет свою </a:t>
          </a:r>
          <a:r>
            <a:rPr lang="ru-RU" sz="1400" b="0" kern="1200" dirty="0">
              <a:solidFill>
                <a:srgbClr val="002060"/>
              </a:solidFill>
            </a:rPr>
            <a:t>деятельность </a:t>
          </a:r>
          <a:r>
            <a:rPr lang="ru-RU" sz="1400" b="1" kern="1200" dirty="0">
              <a:solidFill>
                <a:srgbClr val="002060"/>
              </a:solidFill>
            </a:rPr>
            <a:t>с 2010 </a:t>
          </a:r>
          <a:r>
            <a:rPr lang="ru-RU" sz="1400" b="0" kern="1200" dirty="0">
              <a:solidFill>
                <a:srgbClr val="002060"/>
              </a:solidFill>
            </a:rPr>
            <a:t>года</a:t>
          </a:r>
          <a:r>
            <a:rPr lang="ru-RU" sz="1400" kern="1200" dirty="0">
              <a:solidFill>
                <a:srgbClr val="002060"/>
              </a:solidFill>
            </a:rPr>
            <a:t>, основным направлением деятельности является </a:t>
          </a:r>
          <a:r>
            <a:rPr lang="ru-RU" sz="1400" b="1" kern="1200" dirty="0">
              <a:solidFill>
                <a:srgbClr val="002060"/>
              </a:solidFill>
            </a:rPr>
            <a:t>предоставление субъектам МСП поручительств на развитие бизнес</a:t>
          </a:r>
          <a:r>
            <a:rPr lang="ru-RU" sz="1400" kern="1200" dirty="0">
              <a:solidFill>
                <a:srgbClr val="002060"/>
              </a:solidFill>
            </a:rPr>
            <a:t>а</a:t>
          </a:r>
          <a:r>
            <a:rPr lang="ru-RU" sz="1800" kern="1200" dirty="0">
              <a:solidFill>
                <a:srgbClr val="002060"/>
              </a:solidFill>
            </a:rPr>
            <a:t>.</a:t>
          </a:r>
        </a:p>
      </dsp:txBody>
      <dsp:txXfrm>
        <a:off x="381622" y="251947"/>
        <a:ext cx="7844609" cy="504217"/>
      </dsp:txXfrm>
    </dsp:sp>
    <dsp:sp modelId="{838DC89D-553B-4326-87DE-BCB56D472749}">
      <dsp:nvSpPr>
        <dsp:cNvPr id="0" name=""/>
        <dsp:cNvSpPr/>
      </dsp:nvSpPr>
      <dsp:spPr>
        <a:xfrm>
          <a:off x="66486" y="188920"/>
          <a:ext cx="630271" cy="630271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5EC3A5-41AB-4D23-BD1B-9B089E19EAEF}">
      <dsp:nvSpPr>
        <dsp:cNvPr id="0" name=""/>
        <dsp:cNvSpPr/>
      </dsp:nvSpPr>
      <dsp:spPr>
        <a:xfrm>
          <a:off x="742929" y="1008031"/>
          <a:ext cx="7483301" cy="504217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222" tIns="35560" rIns="35560" bIns="3556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rgbClr val="002060"/>
              </a:solidFill>
            </a:rPr>
            <a:t>Максимальный размер единовременно выдаваемого поручительства Фонда </a:t>
          </a:r>
          <a:r>
            <a:rPr lang="ru-RU" sz="1400" b="1" kern="1200" dirty="0">
              <a:solidFill>
                <a:srgbClr val="002060"/>
              </a:solidFill>
            </a:rPr>
            <a:t>25 млн рублей</a:t>
          </a:r>
          <a:r>
            <a:rPr lang="ru-RU" sz="1400" kern="1200" dirty="0">
              <a:solidFill>
                <a:srgbClr val="002060"/>
              </a:solidFill>
            </a:rPr>
            <a:t>.</a:t>
          </a:r>
        </a:p>
      </dsp:txBody>
      <dsp:txXfrm>
        <a:off x="742929" y="1008031"/>
        <a:ext cx="7483301" cy="504217"/>
      </dsp:txXfrm>
    </dsp:sp>
    <dsp:sp modelId="{CE131E61-B554-4C4F-862D-4DA1BD0FC911}">
      <dsp:nvSpPr>
        <dsp:cNvPr id="0" name=""/>
        <dsp:cNvSpPr/>
      </dsp:nvSpPr>
      <dsp:spPr>
        <a:xfrm>
          <a:off x="427794" y="945003"/>
          <a:ext cx="630271" cy="630271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47B4C4-9275-4E62-816F-6A1C019B761D}">
      <dsp:nvSpPr>
        <dsp:cNvPr id="0" name=""/>
        <dsp:cNvSpPr/>
      </dsp:nvSpPr>
      <dsp:spPr>
        <a:xfrm>
          <a:off x="864069" y="1800201"/>
          <a:ext cx="7372409" cy="504217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222" tIns="35560" rIns="35560" bIns="3556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rgbClr val="002060"/>
              </a:solidFill>
            </a:rPr>
            <a:t>Совокупный лимит поручительств Фонда действующий в отношении 1 заемщика не может превышать </a:t>
          </a:r>
          <a:r>
            <a:rPr lang="ru-RU" sz="1400" b="1" kern="1200" dirty="0">
              <a:solidFill>
                <a:srgbClr val="002060"/>
              </a:solidFill>
            </a:rPr>
            <a:t>35 млн. рублей</a:t>
          </a:r>
          <a:r>
            <a:rPr lang="ru-RU" sz="1800" kern="1200" dirty="0">
              <a:solidFill>
                <a:srgbClr val="002060"/>
              </a:solidFill>
            </a:rPr>
            <a:t>.</a:t>
          </a:r>
        </a:p>
      </dsp:txBody>
      <dsp:txXfrm>
        <a:off x="864069" y="1800201"/>
        <a:ext cx="7372409" cy="504217"/>
      </dsp:txXfrm>
    </dsp:sp>
    <dsp:sp modelId="{94EAA191-7B36-4422-92BB-E0C4EB1CC167}">
      <dsp:nvSpPr>
        <dsp:cNvPr id="0" name=""/>
        <dsp:cNvSpPr/>
      </dsp:nvSpPr>
      <dsp:spPr>
        <a:xfrm>
          <a:off x="538686" y="1701087"/>
          <a:ext cx="630271" cy="630271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5552A7-F7C5-4A46-9611-3B67B666468F}">
      <dsp:nvSpPr>
        <dsp:cNvPr id="0" name=""/>
        <dsp:cNvSpPr/>
      </dsp:nvSpPr>
      <dsp:spPr>
        <a:xfrm>
          <a:off x="742929" y="2520198"/>
          <a:ext cx="7483301" cy="504217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222" tIns="35560" rIns="35560" bIns="3556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rgbClr val="002060"/>
              </a:solidFill>
            </a:rPr>
            <a:t>Максимальная ответственность Фонда перед Банками не может превышать </a:t>
          </a:r>
          <a:r>
            <a:rPr lang="ru-RU" sz="1400" b="1" kern="1200" dirty="0">
              <a:solidFill>
                <a:srgbClr val="002060"/>
              </a:solidFill>
            </a:rPr>
            <a:t>70%</a:t>
          </a:r>
          <a:r>
            <a:rPr lang="ru-RU" sz="1400" kern="1200" dirty="0">
              <a:solidFill>
                <a:srgbClr val="002060"/>
              </a:solidFill>
            </a:rPr>
            <a:t> от суммы основного долга</a:t>
          </a:r>
          <a:r>
            <a:rPr lang="en-US" sz="1400" kern="1200" dirty="0">
              <a:solidFill>
                <a:srgbClr val="002060"/>
              </a:solidFill>
            </a:rPr>
            <a:t>.</a:t>
          </a:r>
          <a:endParaRPr lang="ru-RU" sz="1400" kern="1200" dirty="0">
            <a:solidFill>
              <a:srgbClr val="002060"/>
            </a:solidFill>
          </a:endParaRPr>
        </a:p>
      </dsp:txBody>
      <dsp:txXfrm>
        <a:off x="742929" y="2520198"/>
        <a:ext cx="7483301" cy="504217"/>
      </dsp:txXfrm>
    </dsp:sp>
    <dsp:sp modelId="{447069BE-6933-422C-8FB9-3AA3687FEF02}">
      <dsp:nvSpPr>
        <dsp:cNvPr id="0" name=""/>
        <dsp:cNvSpPr/>
      </dsp:nvSpPr>
      <dsp:spPr>
        <a:xfrm>
          <a:off x="427794" y="2457171"/>
          <a:ext cx="630271" cy="630271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5EB540-C445-4794-B86E-A4FD30E83286}">
      <dsp:nvSpPr>
        <dsp:cNvPr id="0" name=""/>
        <dsp:cNvSpPr/>
      </dsp:nvSpPr>
      <dsp:spPr>
        <a:xfrm>
          <a:off x="288036" y="3312369"/>
          <a:ext cx="7844609" cy="504217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222" tIns="35560" rIns="35560" bIns="3556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rgbClr val="002060"/>
              </a:solidFill>
            </a:rPr>
            <a:t>Максимальный срок, на который может быть предоставлено поручительство — </a:t>
          </a:r>
          <a:r>
            <a:rPr lang="ru-RU" sz="1400" b="1" kern="1200" dirty="0">
              <a:solidFill>
                <a:srgbClr val="002060"/>
              </a:solidFill>
            </a:rPr>
            <a:t>184 месяца</a:t>
          </a:r>
          <a:r>
            <a:rPr lang="ru-RU" sz="1400" kern="1200" dirty="0">
              <a:solidFill>
                <a:srgbClr val="002060"/>
              </a:solidFill>
            </a:rPr>
            <a:t>.</a:t>
          </a:r>
        </a:p>
      </dsp:txBody>
      <dsp:txXfrm>
        <a:off x="288036" y="3312369"/>
        <a:ext cx="7844609" cy="504217"/>
      </dsp:txXfrm>
    </dsp:sp>
    <dsp:sp modelId="{A1AA3113-17BB-4945-9DE8-AF604BD9EE00}">
      <dsp:nvSpPr>
        <dsp:cNvPr id="0" name=""/>
        <dsp:cNvSpPr/>
      </dsp:nvSpPr>
      <dsp:spPr>
        <a:xfrm>
          <a:off x="66486" y="3213255"/>
          <a:ext cx="630271" cy="630271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2376B4-85E7-458C-A840-464E7E6169C6}">
      <dsp:nvSpPr>
        <dsp:cNvPr id="0" name=""/>
        <dsp:cNvSpPr/>
      </dsp:nvSpPr>
      <dsp:spPr>
        <a:xfrm>
          <a:off x="969164" y="0"/>
          <a:ext cx="3049725" cy="304972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3%</a:t>
          </a:r>
        </a:p>
      </dsp:txBody>
      <dsp:txXfrm>
        <a:off x="2067675" y="152486"/>
        <a:ext cx="852703" cy="457458"/>
      </dsp:txXfrm>
    </dsp:sp>
    <dsp:sp modelId="{4F30EE45-41B0-434A-8750-3E5C1BB2B460}">
      <dsp:nvSpPr>
        <dsp:cNvPr id="0" name=""/>
        <dsp:cNvSpPr/>
      </dsp:nvSpPr>
      <dsp:spPr>
        <a:xfrm>
          <a:off x="1243303" y="546583"/>
          <a:ext cx="2439780" cy="243978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2%</a:t>
          </a:r>
        </a:p>
      </dsp:txBody>
      <dsp:txXfrm>
        <a:off x="2036842" y="692970"/>
        <a:ext cx="852703" cy="439160"/>
      </dsp:txXfrm>
    </dsp:sp>
    <dsp:sp modelId="{54ADB77C-69FA-4DD1-8026-4A88F0E03855}">
      <dsp:nvSpPr>
        <dsp:cNvPr id="0" name=""/>
        <dsp:cNvSpPr/>
      </dsp:nvSpPr>
      <dsp:spPr>
        <a:xfrm>
          <a:off x="1547129" y="1170996"/>
          <a:ext cx="1829835" cy="182983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1,5%</a:t>
          </a:r>
        </a:p>
      </dsp:txBody>
      <dsp:txXfrm>
        <a:off x="2035695" y="1308234"/>
        <a:ext cx="852703" cy="411712"/>
      </dsp:txXfrm>
    </dsp:sp>
    <dsp:sp modelId="{859CD96B-6519-4027-A29B-6057E34FE9C5}">
      <dsp:nvSpPr>
        <dsp:cNvPr id="0" name=""/>
        <dsp:cNvSpPr/>
      </dsp:nvSpPr>
      <dsp:spPr>
        <a:xfrm>
          <a:off x="1883367" y="1706491"/>
          <a:ext cx="1219890" cy="121989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1%</a:t>
          </a:r>
        </a:p>
      </dsp:txBody>
      <dsp:txXfrm>
        <a:off x="2062016" y="2011464"/>
        <a:ext cx="862592" cy="6099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A7BA88-F95E-49C5-8A06-9D80D5D00CC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CF5BD-5E58-41CA-8F02-6E350224B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792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7CF5BD-5E58-41CA-8F02-6E350224B2B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692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mailto:garfond@msb-orel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700" b="1" dirty="0"/>
              <a:t>Гарантийный фонд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F33C3B9-3049-4F4C-A623-68D1162DA2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4458" y="123478"/>
            <a:ext cx="612342" cy="684000"/>
          </a:xfrm>
        </p:spPr>
      </p:pic>
      <p:graphicFrame>
        <p:nvGraphicFramePr>
          <p:cNvPr id="14" name="Схема 13">
            <a:extLst>
              <a:ext uri="{FF2B5EF4-FFF2-40B4-BE49-F238E27FC236}">
                <a16:creationId xmlns:a16="http://schemas.microsoft.com/office/drawing/2014/main" id="{659056E2-65A3-4668-B457-01D6F4B690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26815671"/>
              </p:ext>
            </p:extLst>
          </p:nvPr>
        </p:nvGraphicFramePr>
        <p:xfrm>
          <a:off x="323528" y="915566"/>
          <a:ext cx="8280920" cy="4032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41724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700" b="1" dirty="0"/>
              <a:t>Гарантийный фонд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F33C3B9-3049-4F4C-A623-68D1162DA2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4458" y="123478"/>
            <a:ext cx="612342" cy="684000"/>
          </a:xfrm>
        </p:spPr>
      </p:pic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1547664" y="843558"/>
            <a:ext cx="656652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u="sng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Очевидные преимущества получения кредита в банке под поручительство Гарантийного фонда</a:t>
            </a:r>
          </a:p>
        </p:txBody>
      </p:sp>
      <p:sp>
        <p:nvSpPr>
          <p:cNvPr id="7" name="Прямоугольник 1"/>
          <p:cNvSpPr>
            <a:spLocks noChangeArrowheads="1"/>
          </p:cNvSpPr>
          <p:nvPr/>
        </p:nvSpPr>
        <p:spPr bwMode="auto">
          <a:xfrm>
            <a:off x="827584" y="1491630"/>
            <a:ext cx="7704856" cy="3080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4572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ts val="1713"/>
              </a:lnSpc>
              <a:spcBef>
                <a:spcPct val="0"/>
              </a:spcBef>
              <a:spcAft>
                <a:spcPts val="1500"/>
              </a:spcAft>
              <a:buSzPts val="1000"/>
              <a:buFont typeface="Wingdings" pitchFamily="2" charset="2"/>
              <a:buChar char="Ø"/>
            </a:pPr>
            <a:r>
              <a:rPr lang="ru-RU" altLang="ru-RU" sz="1400" dirty="0">
                <a:cs typeface="Times New Roman" pitchFamily="18" charset="0"/>
              </a:rPr>
              <a:t>Возможность получения кредита при отсутствии собственного достаточного обеспечения по нему</a:t>
            </a:r>
            <a:endParaRPr lang="ru-RU" altLang="ru-RU" sz="1400" dirty="0">
              <a:ea typeface="Calibri" pitchFamily="34" charset="0"/>
              <a:cs typeface="Times New Roman" pitchFamily="18" charset="0"/>
            </a:endParaRPr>
          </a:p>
          <a:p>
            <a:pPr>
              <a:lnSpc>
                <a:spcPts val="1713"/>
              </a:lnSpc>
              <a:spcBef>
                <a:spcPct val="0"/>
              </a:spcBef>
              <a:buSzPts val="1000"/>
              <a:buFont typeface="Wingdings" pitchFamily="2" charset="2"/>
              <a:buChar char="Ø"/>
            </a:pPr>
            <a:r>
              <a:rPr lang="ru-RU" altLang="ru-RU" sz="1400" dirty="0">
                <a:cs typeface="Times New Roman" pitchFamily="18" charset="0"/>
              </a:rPr>
              <a:t>Простота схемы получения поручительства</a:t>
            </a:r>
          </a:p>
          <a:p>
            <a:pPr>
              <a:lnSpc>
                <a:spcPts val="1713"/>
              </a:lnSpc>
              <a:spcBef>
                <a:spcPct val="0"/>
              </a:spcBef>
              <a:buSzPts val="1000"/>
              <a:buFont typeface="Wingdings" pitchFamily="2" charset="2"/>
              <a:buChar char="Ø"/>
            </a:pPr>
            <a:endParaRPr lang="ru-RU" altLang="ru-RU" sz="1400" dirty="0">
              <a:ea typeface="Calibri" pitchFamily="34" charset="0"/>
              <a:cs typeface="Calibri" pitchFamily="34" charset="0"/>
            </a:endParaRPr>
          </a:p>
          <a:p>
            <a:pPr>
              <a:lnSpc>
                <a:spcPts val="1713"/>
              </a:lnSpc>
              <a:spcBef>
                <a:spcPct val="0"/>
              </a:spcBef>
              <a:buSzPts val="1000"/>
              <a:buFont typeface="Wingdings" pitchFamily="2" charset="2"/>
              <a:buChar char="Ø"/>
            </a:pPr>
            <a:r>
              <a:rPr lang="ru-RU" altLang="ru-RU" sz="1400" dirty="0">
                <a:cs typeface="Times New Roman" pitchFamily="18" charset="0"/>
              </a:rPr>
              <a:t>Отсутствие необходимости сбора отдельного пакета документов для Фонда </a:t>
            </a:r>
          </a:p>
          <a:p>
            <a:pPr>
              <a:lnSpc>
                <a:spcPts val="1713"/>
              </a:lnSpc>
              <a:spcBef>
                <a:spcPct val="0"/>
              </a:spcBef>
              <a:buSzPts val="1000"/>
              <a:buFont typeface="Wingdings" pitchFamily="2" charset="2"/>
              <a:buChar char="Ø"/>
            </a:pPr>
            <a:endParaRPr lang="ru-RU" altLang="ru-RU" sz="1400" dirty="0">
              <a:cs typeface="Times New Roman" pitchFamily="18" charset="0"/>
            </a:endParaRPr>
          </a:p>
          <a:p>
            <a:pPr>
              <a:lnSpc>
                <a:spcPts val="1713"/>
              </a:lnSpc>
              <a:spcBef>
                <a:spcPct val="0"/>
              </a:spcBef>
              <a:buSzPts val="1000"/>
              <a:buFont typeface="Wingdings" pitchFamily="2" charset="2"/>
              <a:buChar char="Ø"/>
            </a:pPr>
            <a:r>
              <a:rPr lang="ru-RU" altLang="ru-RU" sz="1400" dirty="0">
                <a:cs typeface="Times New Roman" pitchFamily="18" charset="0"/>
              </a:rPr>
              <a:t>Быстрота принятия решения о предоставлении поручительства (до 2 рабочих дней)</a:t>
            </a:r>
          </a:p>
          <a:p>
            <a:pPr>
              <a:lnSpc>
                <a:spcPts val="1713"/>
              </a:lnSpc>
              <a:spcBef>
                <a:spcPct val="0"/>
              </a:spcBef>
              <a:buSzPts val="1000"/>
              <a:buFont typeface="Wingdings" pitchFamily="2" charset="2"/>
              <a:buChar char="Ø"/>
            </a:pPr>
            <a:endParaRPr lang="ru-RU" altLang="ru-RU" sz="1400" u="sng" dirty="0">
              <a:cs typeface="Times New Roman" pitchFamily="18" charset="0"/>
            </a:endParaRPr>
          </a:p>
          <a:p>
            <a:pPr>
              <a:lnSpc>
                <a:spcPts val="1713"/>
              </a:lnSpc>
              <a:spcBef>
                <a:spcPct val="0"/>
              </a:spcBef>
              <a:buSzPts val="1000"/>
              <a:buFont typeface="Wingdings" pitchFamily="2" charset="2"/>
              <a:buChar char="Ø"/>
            </a:pPr>
            <a:r>
              <a:rPr lang="ru-RU" altLang="ru-RU" sz="1400" dirty="0">
                <a:cs typeface="Times New Roman" pitchFamily="18" charset="0"/>
              </a:rPr>
              <a:t>Критерии предоставления поручительства Фондом являются простыми и понятными и в целом соответствуют </a:t>
            </a:r>
            <a:r>
              <a:rPr lang="ru-RU" altLang="ru-RU" sz="1400" dirty="0"/>
              <a:t>критериям выдачи кредита самими банками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200" dirty="0"/>
              <a:t> 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800" dirty="0">
              <a:latin typeface="Trebuchet MS" pitchFamily="34" charset="0"/>
            </a:endParaRPr>
          </a:p>
        </p:txBody>
      </p:sp>
      <p:pic>
        <p:nvPicPr>
          <p:cNvPr id="9" name="Объект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780" y="3711461"/>
            <a:ext cx="1502785" cy="860499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10" name="Объект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867894"/>
            <a:ext cx="1368152" cy="721359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24347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700" b="1" dirty="0"/>
              <a:t>Гарантийный фонд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F33C3B9-3049-4F4C-A623-68D1162DA2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4458" y="123478"/>
            <a:ext cx="612342" cy="684000"/>
          </a:xfrm>
        </p:spPr>
      </p:pic>
      <p:sp>
        <p:nvSpPr>
          <p:cNvPr id="14" name="TextBox 6"/>
          <p:cNvSpPr txBox="1">
            <a:spLocks noChangeArrowheads="1"/>
          </p:cNvSpPr>
          <p:nvPr/>
        </p:nvSpPr>
        <p:spPr bwMode="auto">
          <a:xfrm>
            <a:off x="836557" y="969833"/>
            <a:ext cx="80819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u="sng" dirty="0">
                <a:solidFill>
                  <a:srgbClr val="002060"/>
                </a:solidFill>
                <a:latin typeface="Trebuchet MS" pitchFamily="34" charset="0"/>
              </a:rPr>
              <a:t>Процентная политика</a:t>
            </a:r>
          </a:p>
        </p:txBody>
      </p:sp>
      <p:sp>
        <p:nvSpPr>
          <p:cNvPr id="15" name="Прямоугольник 2"/>
          <p:cNvSpPr>
            <a:spLocks noChangeArrowheads="1"/>
          </p:cNvSpPr>
          <p:nvPr/>
        </p:nvSpPr>
        <p:spPr bwMode="auto">
          <a:xfrm>
            <a:off x="565592" y="1319735"/>
            <a:ext cx="835292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В процентной политике применяются дифференцированные ставки в целях стимулирования реального сектора экономики, капиталовложений субъектами МСП и повышение уровня средней заработной платы </a:t>
            </a:r>
          </a:p>
        </p:txBody>
      </p:sp>
      <p:graphicFrame>
        <p:nvGraphicFramePr>
          <p:cNvPr id="16" name="Объект 18">
            <a:extLst>
              <a:ext uri="{FF2B5EF4-FFF2-40B4-BE49-F238E27FC236}">
                <a16:creationId xmlns:a16="http://schemas.microsoft.com/office/drawing/2014/main" id="{0A9AA638-F185-4900-9ADC-CEE7F3D6A9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2355807"/>
              </p:ext>
            </p:extLst>
          </p:nvPr>
        </p:nvGraphicFramePr>
        <p:xfrm>
          <a:off x="24342" y="2093775"/>
          <a:ext cx="8273278" cy="3049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8" name="Выноска 1 (без границы) 17">
            <a:extLst>
              <a:ext uri="{FF2B5EF4-FFF2-40B4-BE49-F238E27FC236}">
                <a16:creationId xmlns:a16="http://schemas.microsoft.com/office/drawing/2014/main" id="{B4F8F4DA-C1F3-47F0-A669-54E9FF6F3CEB}"/>
              </a:ext>
            </a:extLst>
          </p:cNvPr>
          <p:cNvSpPr/>
          <p:nvPr/>
        </p:nvSpPr>
        <p:spPr>
          <a:xfrm>
            <a:off x="4763529" y="2338934"/>
            <a:ext cx="4056943" cy="397618"/>
          </a:xfrm>
          <a:prstGeom prst="callout1">
            <a:avLst>
              <a:gd name="adj1" fmla="val 72956"/>
              <a:gd name="adj2" fmla="val -819"/>
              <a:gd name="adj3" fmla="val 49010"/>
              <a:gd name="adj4" fmla="val -39728"/>
            </a:avLst>
          </a:prstGeom>
          <a:solidFill>
            <a:schemeClr val="accent6">
              <a:alpha val="90000"/>
            </a:schemeClr>
          </a:solidFill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" dirty="0"/>
              <a:t>Максимальная процентная ставка</a:t>
            </a:r>
          </a:p>
        </p:txBody>
      </p:sp>
      <p:sp>
        <p:nvSpPr>
          <p:cNvPr id="20" name="Выноска 1 (без границы) 19">
            <a:extLst>
              <a:ext uri="{FF2B5EF4-FFF2-40B4-BE49-F238E27FC236}">
                <a16:creationId xmlns:a16="http://schemas.microsoft.com/office/drawing/2014/main" id="{CCEE3459-47B4-418A-8571-CCCAF9DB83D0}"/>
              </a:ext>
            </a:extLst>
          </p:cNvPr>
          <p:cNvSpPr/>
          <p:nvPr/>
        </p:nvSpPr>
        <p:spPr>
          <a:xfrm>
            <a:off x="4763529" y="2790898"/>
            <a:ext cx="4056944" cy="608651"/>
          </a:xfrm>
          <a:prstGeom prst="callout1">
            <a:avLst>
              <a:gd name="adj1" fmla="val 48960"/>
              <a:gd name="adj2" fmla="val -1715"/>
              <a:gd name="adj3" fmla="val 38821"/>
              <a:gd name="adj4" fmla="val -40156"/>
            </a:avLst>
          </a:prstGeom>
          <a:solidFill>
            <a:schemeClr val="accent6">
              <a:alpha val="90000"/>
            </a:schemeClr>
          </a:solidFill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" dirty="0"/>
              <a:t>Процентная ставка для неприоритетных видов деятельности</a:t>
            </a:r>
          </a:p>
        </p:txBody>
      </p:sp>
      <p:sp>
        <p:nvSpPr>
          <p:cNvPr id="21" name="Выноска 1 (без границы) 20">
            <a:extLst>
              <a:ext uri="{FF2B5EF4-FFF2-40B4-BE49-F238E27FC236}">
                <a16:creationId xmlns:a16="http://schemas.microsoft.com/office/drawing/2014/main" id="{741CC216-FBC3-4D37-B9E1-27FECABA3D67}"/>
              </a:ext>
            </a:extLst>
          </p:cNvPr>
          <p:cNvSpPr/>
          <p:nvPr/>
        </p:nvSpPr>
        <p:spPr>
          <a:xfrm>
            <a:off x="4763528" y="3426937"/>
            <a:ext cx="4056944" cy="746652"/>
          </a:xfrm>
          <a:prstGeom prst="callout1">
            <a:avLst>
              <a:gd name="adj1" fmla="val 45808"/>
              <a:gd name="adj2" fmla="val -2645"/>
              <a:gd name="adj3" fmla="val 38819"/>
              <a:gd name="adj4" fmla="val -40176"/>
            </a:avLst>
          </a:prstGeom>
          <a:solidFill>
            <a:schemeClr val="accent6">
              <a:alpha val="90000"/>
            </a:schemeClr>
          </a:solidFill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" dirty="0"/>
              <a:t>Процентная ставка для приоритетных видов деятельности с целевым назначением кредита на пополнение</a:t>
            </a:r>
            <a:r>
              <a:rPr lang="en-US" sz="1500" dirty="0"/>
              <a:t> </a:t>
            </a:r>
            <a:r>
              <a:rPr lang="ru-RU" sz="1500" dirty="0"/>
              <a:t>оборотных средств</a:t>
            </a:r>
          </a:p>
        </p:txBody>
      </p:sp>
      <p:sp>
        <p:nvSpPr>
          <p:cNvPr id="22" name="Выноска 1 (без границы) 21">
            <a:extLst>
              <a:ext uri="{FF2B5EF4-FFF2-40B4-BE49-F238E27FC236}">
                <a16:creationId xmlns:a16="http://schemas.microsoft.com/office/drawing/2014/main" id="{ABA6450F-2733-46EF-A420-E6A0B590DACC}"/>
              </a:ext>
            </a:extLst>
          </p:cNvPr>
          <p:cNvSpPr/>
          <p:nvPr/>
        </p:nvSpPr>
        <p:spPr>
          <a:xfrm>
            <a:off x="4763529" y="4227935"/>
            <a:ext cx="4137484" cy="746652"/>
          </a:xfrm>
          <a:prstGeom prst="callout1">
            <a:avLst>
              <a:gd name="adj1" fmla="val 55259"/>
              <a:gd name="adj2" fmla="val -1287"/>
              <a:gd name="adj3" fmla="val -8683"/>
              <a:gd name="adj4" fmla="val -42762"/>
            </a:avLst>
          </a:prstGeom>
          <a:solidFill>
            <a:schemeClr val="accent6">
              <a:alpha val="90000"/>
            </a:schemeClr>
          </a:solidFill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" dirty="0"/>
              <a:t>Льготная процентная ставка </a:t>
            </a:r>
            <a:r>
              <a:rPr lang="ru-RU" sz="1500" dirty="0">
                <a:solidFill>
                  <a:schemeClr val="bg1"/>
                </a:solidFill>
              </a:rPr>
              <a:t>(</a:t>
            </a:r>
            <a:r>
              <a:rPr lang="ru-RU" sz="1500" dirty="0"/>
              <a:t>инвестиции в приоритетные отрасли экономики)</a:t>
            </a:r>
          </a:p>
        </p:txBody>
      </p:sp>
    </p:spTree>
    <p:extLst>
      <p:ext uri="{BB962C8B-B14F-4D97-AF65-F5344CB8AC3E}">
        <p14:creationId xmlns:p14="http://schemas.microsoft.com/office/powerpoint/2010/main" val="2391224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700" b="1" dirty="0"/>
              <a:t>Гарантийный фонд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F33C3B9-3049-4F4C-A623-68D1162DA2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4458" y="123478"/>
            <a:ext cx="612342" cy="684000"/>
          </a:xfr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3F50CC9-E942-4C94-A1DE-F13A6B0F6F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861297"/>
            <a:ext cx="1872000" cy="1404000"/>
          </a:xfrm>
          <a:prstGeom prst="rect">
            <a:avLst/>
          </a:prstGeom>
        </p:spPr>
      </p:pic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354559C5-E087-4E73-A2B7-D71B45CD612D}"/>
              </a:ext>
            </a:extLst>
          </p:cNvPr>
          <p:cNvSpPr/>
          <p:nvPr/>
        </p:nvSpPr>
        <p:spPr>
          <a:xfrm>
            <a:off x="4872301" y="1715165"/>
            <a:ext cx="3809775" cy="45216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b="1" i="1" dirty="0"/>
              <a:t>1</a:t>
            </a:r>
            <a:r>
              <a:rPr lang="ru-RU" b="1" i="1" dirty="0"/>
              <a:t>7</a:t>
            </a:r>
            <a:r>
              <a:rPr lang="de-DE" b="1" i="1" dirty="0"/>
              <a:t> </a:t>
            </a:r>
            <a:r>
              <a:rPr lang="ru-RU" b="1" i="1" dirty="0"/>
              <a:t>финансовых организаций  партнеров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DB6B870-0270-464E-ADD2-411E875B6122}"/>
              </a:ext>
            </a:extLst>
          </p:cNvPr>
          <p:cNvSpPr txBox="1"/>
          <p:nvPr/>
        </p:nvSpPr>
        <p:spPr>
          <a:xfrm>
            <a:off x="881571" y="1150441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Достижения фонда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C3D77DF6-48F9-41D8-8ECB-3599A68E78EB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5145255" y="4265297"/>
            <a:ext cx="2923180" cy="46166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Roboto"/>
              </a:rPr>
              <a:t>302028, г. Орёл, ул. Салтыкова-Щедрина, д.34 </a:t>
            </a:r>
            <a:b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</a:rPr>
            </a:b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Roboto"/>
              </a:rPr>
              <a:t> 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</a:rPr>
              <a:t>+7(4862)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 44-30-20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Roboto"/>
              </a:rPr>
              <a:t>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Robo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garfond@msb-orel.ru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</a:rPr>
              <a:t> 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FE3E19A8-E67C-46F6-840F-40FB0B48A49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2886" y="4412113"/>
            <a:ext cx="901562" cy="324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496E3DF-D853-4DDA-937D-C78A1EEA7F6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43" y="1419622"/>
            <a:ext cx="3312369" cy="1119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3761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593</TotalTime>
  <Words>270</Words>
  <Application>Microsoft Office PowerPoint</Application>
  <PresentationFormat>Экран (16:9)</PresentationFormat>
  <Paragraphs>34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Calibri</vt:lpstr>
      <vt:lpstr>Roboto</vt:lpstr>
      <vt:lpstr>Times New Roman</vt:lpstr>
      <vt:lpstr>Trebuchet MS</vt:lpstr>
      <vt:lpstr>Wingdings</vt:lpstr>
      <vt:lpstr>Тема Office</vt:lpstr>
      <vt:lpstr>Гарантийный фонд</vt:lpstr>
      <vt:lpstr>Гарантийный фонд</vt:lpstr>
      <vt:lpstr>Гарантийный фонд</vt:lpstr>
      <vt:lpstr>Гарантийный фонд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designer</dc:creator>
  <cp:lastModifiedBy>Fppoo21</cp:lastModifiedBy>
  <cp:revision>63</cp:revision>
  <dcterms:created xsi:type="dcterms:W3CDTF">2018-08-28T08:30:41Z</dcterms:created>
  <dcterms:modified xsi:type="dcterms:W3CDTF">2026-03-11T06:29:38Z</dcterms:modified>
</cp:coreProperties>
</file>