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348" r:id="rId2"/>
    <p:sldId id="351" r:id="rId3"/>
    <p:sldId id="345" r:id="rId4"/>
    <p:sldId id="349" r:id="rId5"/>
    <p:sldId id="346" r:id="rId6"/>
  </p:sldIdLst>
  <p:sldSz cx="11522075" cy="6480175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DD69457-575B-4DA1-B17F-8A70A8B8E780}">
          <p14:sldIdLst>
            <p14:sldId id="348"/>
            <p14:sldId id="351"/>
            <p14:sldId id="345"/>
            <p14:sldId id="349"/>
            <p14:sldId id="34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80" y="-360"/>
      </p:cViewPr>
      <p:guideLst>
        <p:guide orient="horz" pos="2041"/>
        <p:guide pos="362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B9B224-A46B-4E93-958F-FB641436DF13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33325-3301-4B5B-92E5-1E478E9AA75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946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290DF-E42D-44CA-BA5F-A001BFF60B41}" type="datetimeFigureOut">
              <a:rPr lang="ru-RU" smtClean="0"/>
              <a:t>02.03.2018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2713" y="746125"/>
            <a:ext cx="663257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F41DD-77C1-40F6-A823-DAC27EE8D0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659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4156" y="2013055"/>
            <a:ext cx="9793764" cy="13890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28311" y="3672099"/>
            <a:ext cx="8065453" cy="16560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18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49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353504" y="259509"/>
            <a:ext cx="2592467" cy="552914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76104" y="259509"/>
            <a:ext cx="7585366" cy="552914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073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0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0164" y="4164114"/>
            <a:ext cx="9793764" cy="128703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0164" y="2746575"/>
            <a:ext cx="9793764" cy="1417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5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76104" y="1512041"/>
            <a:ext cx="50889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857055" y="1512041"/>
            <a:ext cx="5088916" cy="42766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65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450540"/>
            <a:ext cx="509091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76104" y="2055057"/>
            <a:ext cx="509091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853056" y="1450540"/>
            <a:ext cx="5092917" cy="6045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853056" y="2055057"/>
            <a:ext cx="5092917" cy="37336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062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600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555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6" y="258007"/>
            <a:ext cx="3790683" cy="10980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4811" y="258007"/>
            <a:ext cx="6441160" cy="55306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6106" y="1356037"/>
            <a:ext cx="3790683" cy="44326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67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58407" y="4536122"/>
            <a:ext cx="6913245" cy="53551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58407" y="579017"/>
            <a:ext cx="6913245" cy="38881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258407" y="5071637"/>
            <a:ext cx="6913245" cy="7605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482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 bright="70000" contrast="-70000"/>
          </a:blip>
          <a:srcRect/>
          <a:stretch>
            <a:fillRect l="20000" r="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6104" y="259509"/>
            <a:ext cx="10369868" cy="1080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6104" y="1512041"/>
            <a:ext cx="10369868" cy="4276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76104" y="6006164"/>
            <a:ext cx="2688484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D0B90-7BA7-42C9-9D0C-CEE48A23A1CC}" type="datetimeFigureOut">
              <a:rPr lang="ru-RU" smtClean="0"/>
              <a:pPr/>
              <a:t>02.03.2018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936709" y="6006164"/>
            <a:ext cx="3648657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57487" y="6006164"/>
            <a:ext cx="2688484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E4986-26E7-493E-9201-98BF02AD8B2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54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ctrTitle"/>
          </p:nvPr>
        </p:nvSpPr>
        <p:spPr>
          <a:xfrm>
            <a:off x="-397" y="162457"/>
            <a:ext cx="11522074" cy="725768"/>
          </a:xfrm>
          <a:solidFill>
            <a:srgbClr val="DD0D32"/>
          </a:solidFill>
        </p:spPr>
        <p:txBody>
          <a:bodyPr vert="horz" lIns="115214" tIns="57607" rIns="115214" bIns="57607" rtlCol="0" anchor="ctr">
            <a:noAutofit/>
          </a:bodyPr>
          <a:lstStyle/>
          <a:p>
            <a:pPr algn="l">
              <a:lnSpc>
                <a:spcPts val="4032"/>
              </a:lnSpc>
              <a:spcBef>
                <a:spcPts val="0"/>
              </a:spcBef>
              <a:spcAft>
                <a:spcPts val="1512"/>
              </a:spcAft>
            </a:pPr>
            <a:r>
              <a:rPr lang="ru-RU" sz="3000" dirty="0">
                <a:solidFill>
                  <a:schemeClr val="bg1"/>
                </a:solidFill>
                <a:latin typeface="Arial Narrow" panose="020B0606020202030204" pitchFamily="34" charset="0"/>
              </a:rPr>
              <a:t>ФРП ТО: оператор по заключению </a:t>
            </a:r>
            <a:r>
              <a:rPr lang="ru-RU" sz="3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СПИК</a:t>
            </a:r>
            <a:endParaRPr lang="ru-RU" sz="3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6" r="64478" b="35788"/>
          <a:stretch/>
        </p:blipFill>
        <p:spPr bwMode="auto">
          <a:xfrm>
            <a:off x="10343799" y="71735"/>
            <a:ext cx="1042813" cy="91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48469" y="640967"/>
            <a:ext cx="10801200" cy="6055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  <a:spcBef>
                <a:spcPts val="1200"/>
              </a:spcBef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1800"/>
              </a:lnSpc>
              <a:spcBef>
                <a:spcPts val="1200"/>
              </a:spcBef>
            </a:pP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СПИК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 - соглашение между инвестором и РФ и/или субъектом РФ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и/или муниципальным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образованием, в котором фиксируются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:</a:t>
            </a: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обязательства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РФ и/или субъекта РФ и/или муниципального образования гарантировать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стабильность налоговых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и регуляторных условий и осуществить меры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стимулирования деятельности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в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сфере промышленности</a:t>
            </a:r>
            <a:endParaRPr lang="ru-RU" dirty="0">
              <a:latin typeface="Arial Narrow" panose="020B0606020202030204" pitchFamily="34" charset="0"/>
              <a:cs typeface="Arial" pitchFamily="34" charset="0"/>
            </a:endParaRP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обязательства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инвестора в предусмотренный соглашением срок создать (или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модернизировать) и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освоить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производство промышленной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продукции.</a:t>
            </a:r>
            <a:endParaRPr lang="ru-RU" b="1" dirty="0">
              <a:solidFill>
                <a:srgbClr val="0060A8"/>
              </a:solidFill>
              <a:latin typeface="Arial Narrow" panose="020B0606020202030204" pitchFamily="34" charset="0"/>
              <a:cs typeface="Arial" pitchFamily="34" charset="0"/>
            </a:endParaRPr>
          </a:p>
          <a:p>
            <a:pPr algn="just">
              <a:lnSpc>
                <a:spcPts val="1800"/>
              </a:lnSpc>
              <a:spcBef>
                <a:spcPts val="1800"/>
              </a:spcBef>
            </a:pP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Типы </a:t>
            </a:r>
            <a:r>
              <a:rPr lang="ru-RU" b="1" dirty="0" smtClean="0">
                <a:latin typeface="Arial Narrow" panose="020B0606020202030204" pitchFamily="34" charset="0"/>
                <a:cs typeface="Arial" pitchFamily="34" charset="0"/>
              </a:rPr>
              <a:t>СПИК:</a:t>
            </a: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создание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или модернизация промышленного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производства;</a:t>
            </a:r>
            <a:endParaRPr lang="ru-RU" dirty="0">
              <a:latin typeface="Arial Narrow" panose="020B0606020202030204" pitchFamily="34" charset="0"/>
              <a:cs typeface="Arial" pitchFamily="34" charset="0"/>
            </a:endParaRP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внедрение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наилучших доступных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технологий;</a:t>
            </a: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освоение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производства промышленной продукции, не имеющей аналогов в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РФ.</a:t>
            </a:r>
          </a:p>
          <a:p>
            <a:pPr algn="just">
              <a:lnSpc>
                <a:spcPts val="1800"/>
              </a:lnSpc>
              <a:spcBef>
                <a:spcPts val="1800"/>
              </a:spcBef>
            </a:pP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Фонд развития промышленности РФ выступает в роли оператора </a:t>
            </a:r>
            <a:r>
              <a:rPr lang="ru-RU" b="1" dirty="0" smtClean="0">
                <a:latin typeface="Arial Narrow" panose="020B0606020202030204" pitchFamily="34" charset="0"/>
                <a:cs typeface="Arial" pitchFamily="34" charset="0"/>
              </a:rPr>
              <a:t>по заключению СПИК.</a:t>
            </a:r>
          </a:p>
          <a:p>
            <a:pPr algn="just">
              <a:lnSpc>
                <a:spcPts val="1800"/>
              </a:lnSpc>
              <a:spcBef>
                <a:spcPts val="1800"/>
              </a:spcBef>
            </a:pP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Срок действия СПИК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 = сроку выхода проекта на операционную прибыль + 5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лет </a:t>
            </a:r>
          </a:p>
          <a:p>
            <a:pPr algn="just">
              <a:lnSpc>
                <a:spcPts val="1800"/>
              </a:lnSpc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(но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не более 10 лет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).</a:t>
            </a:r>
          </a:p>
          <a:p>
            <a:pPr algn="just">
              <a:lnSpc>
                <a:spcPts val="1800"/>
              </a:lnSpc>
              <a:spcBef>
                <a:spcPts val="1800"/>
              </a:spcBef>
            </a:pP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Минимальный объем инвестиций - </a:t>
            </a:r>
            <a:r>
              <a:rPr lang="ru-RU" b="1" dirty="0">
                <a:solidFill>
                  <a:srgbClr val="FF0000"/>
                </a:solidFill>
                <a:latin typeface="Arial Narrow" panose="020B0606020202030204" pitchFamily="34" charset="0"/>
                <a:cs typeface="Arial" pitchFamily="34" charset="0"/>
              </a:rPr>
              <a:t>750 млн руб. </a:t>
            </a: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(для заключения СПИК с участием РФ</a:t>
            </a:r>
            <a:r>
              <a:rPr lang="ru-RU" b="1" dirty="0" smtClean="0">
                <a:latin typeface="Arial Narrow" panose="020B0606020202030204" pitchFamily="34" charset="0"/>
                <a:cs typeface="Arial" pitchFamily="34" charset="0"/>
              </a:rPr>
              <a:t>).</a:t>
            </a:r>
          </a:p>
          <a:p>
            <a:pPr algn="just">
              <a:lnSpc>
                <a:spcPts val="1800"/>
              </a:lnSpc>
              <a:spcBef>
                <a:spcPts val="1800"/>
              </a:spcBef>
            </a:pPr>
            <a:r>
              <a:rPr lang="ru-RU" b="1" dirty="0">
                <a:latin typeface="Arial Narrow" panose="020B0606020202030204" pitchFamily="34" charset="0"/>
                <a:cs typeface="Arial" pitchFamily="34" charset="0"/>
              </a:rPr>
              <a:t>Выгоды инвестора от заключения СПИК</a:t>
            </a: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стабильность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налоговых и регуляторных условий бизнеса</a:t>
            </a:r>
          </a:p>
          <a:p>
            <a:pPr marL="285750" indent="-285750" algn="just">
              <a:lnSpc>
                <a:spcPts val="1800"/>
              </a:lnSpc>
              <a:spcBef>
                <a:spcPts val="300"/>
              </a:spcBef>
              <a:buFont typeface="Wingdings" pitchFamily="2" charset="2"/>
              <a:buChar char="Ø"/>
            </a:pP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специальные </a:t>
            </a:r>
            <a:r>
              <a:rPr lang="ru-RU" dirty="0">
                <a:latin typeface="Arial Narrow" panose="020B0606020202030204" pitchFamily="34" charset="0"/>
                <a:cs typeface="Arial" pitchFamily="34" charset="0"/>
              </a:rPr>
              <a:t>для участников СПИК федеральные и региональные меры </a:t>
            </a:r>
            <a:r>
              <a:rPr lang="ru-RU" dirty="0" smtClean="0">
                <a:latin typeface="Arial Narrow" panose="020B0606020202030204" pitchFamily="34" charset="0"/>
                <a:cs typeface="Arial" pitchFamily="34" charset="0"/>
              </a:rPr>
              <a:t>стимулирования.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6"/>
          <a:stretch/>
        </p:blipFill>
        <p:spPr bwMode="auto">
          <a:xfrm>
            <a:off x="72007" y="974978"/>
            <a:ext cx="551869" cy="562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8" r="6590"/>
          <a:stretch/>
        </p:blipFill>
        <p:spPr bwMode="auto">
          <a:xfrm>
            <a:off x="97086" y="2808039"/>
            <a:ext cx="511970" cy="548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8" b="-1180"/>
          <a:stretch/>
        </p:blipFill>
        <p:spPr bwMode="auto">
          <a:xfrm>
            <a:off x="111041" y="3868631"/>
            <a:ext cx="512836" cy="523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41" y="4968279"/>
            <a:ext cx="512836" cy="53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6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"/>
          <a:stretch/>
        </p:blipFill>
        <p:spPr bwMode="auto">
          <a:xfrm>
            <a:off x="111041" y="4392215"/>
            <a:ext cx="562019" cy="547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7" r="11776" b="2664"/>
          <a:stretch/>
        </p:blipFill>
        <p:spPr bwMode="auto">
          <a:xfrm>
            <a:off x="111041" y="5616351"/>
            <a:ext cx="512836" cy="54156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13514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ctrTitle"/>
          </p:nvPr>
        </p:nvSpPr>
        <p:spPr>
          <a:xfrm>
            <a:off x="-397" y="162457"/>
            <a:ext cx="11522074" cy="725768"/>
          </a:xfrm>
          <a:solidFill>
            <a:srgbClr val="DD0D32"/>
          </a:solidFill>
        </p:spPr>
        <p:txBody>
          <a:bodyPr vert="horz" lIns="115214" tIns="57607" rIns="115214" bIns="57607" rtlCol="0" anchor="ctr">
            <a:noAutofit/>
          </a:bodyPr>
          <a:lstStyle/>
          <a:p>
            <a:pPr algn="l">
              <a:lnSpc>
                <a:spcPts val="4032"/>
              </a:lnSpc>
              <a:spcBef>
                <a:spcPts val="0"/>
              </a:spcBef>
              <a:spcAft>
                <a:spcPts val="1512"/>
              </a:spcAft>
            </a:pPr>
            <a:r>
              <a:rPr lang="ru-RU" sz="3000" dirty="0">
                <a:solidFill>
                  <a:schemeClr val="bg1"/>
                </a:solidFill>
                <a:latin typeface="Arial Narrow" panose="020B0606020202030204" pitchFamily="34" charset="0"/>
              </a:rPr>
              <a:t>Налоговые преференции для участников </a:t>
            </a:r>
            <a:r>
              <a:rPr lang="ru-RU" sz="3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СПИК</a:t>
            </a:r>
            <a:endParaRPr lang="ru-RU" sz="3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6" r="64478" b="35788"/>
          <a:stretch/>
        </p:blipFill>
        <p:spPr bwMode="auto">
          <a:xfrm>
            <a:off x="10343799" y="71735"/>
            <a:ext cx="1042813" cy="91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590759"/>
              </p:ext>
            </p:extLst>
          </p:nvPr>
        </p:nvGraphicFramePr>
        <p:xfrm>
          <a:off x="216422" y="1223863"/>
          <a:ext cx="11089231" cy="493697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096343"/>
                <a:gridCol w="1080120"/>
                <a:gridCol w="1584176"/>
                <a:gridCol w="2592288"/>
                <a:gridCol w="2736304"/>
              </a:tblGrid>
              <a:tr h="432002">
                <a:tc rowSpan="2"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 Narrow" panose="020B0606020202030204" pitchFamily="34" charset="0"/>
                        </a:rPr>
                        <a:t>Вид налога</a:t>
                      </a:r>
                      <a:endParaRPr lang="ru-RU" sz="2400" dirty="0">
                        <a:solidFill>
                          <a:srgbClr val="0060A8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Заключен</a:t>
                      </a:r>
                      <a:r>
                        <a:rPr lang="ru-RU" sz="2400" baseline="0" dirty="0" smtClean="0"/>
                        <a:t>ие СПИК с</a:t>
                      </a:r>
                      <a:endParaRPr lang="ru-RU" sz="2400" dirty="0">
                        <a:solidFill>
                          <a:srgbClr val="0060A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35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Arial Narrow" panose="020B0606020202030204" pitchFamily="34" charset="0"/>
                        </a:rPr>
                        <a:t>РФ</a:t>
                      </a:r>
                      <a:endParaRPr lang="ru-RU" sz="2200" b="1" dirty="0">
                        <a:solidFill>
                          <a:srgbClr val="0060A8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Arial Narrow" panose="020B0606020202030204" pitchFamily="34" charset="0"/>
                        </a:rPr>
                        <a:t>субъектом РФ</a:t>
                      </a:r>
                      <a:endParaRPr lang="ru-RU" sz="2200" b="1" dirty="0">
                        <a:solidFill>
                          <a:srgbClr val="0060A8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200" b="1" dirty="0" smtClean="0">
                          <a:latin typeface="Arial Narrow" panose="020B0606020202030204" pitchFamily="34" charset="0"/>
                        </a:rPr>
                        <a:t>муниципалитетом</a:t>
                      </a:r>
                      <a:endParaRPr lang="ru-RU" sz="2200" b="1" dirty="0">
                        <a:solidFill>
                          <a:srgbClr val="0060A8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200" b="1" dirty="0" smtClean="0">
                          <a:latin typeface="Arial Narrow" panose="020B0606020202030204" pitchFamily="34" charset="0"/>
                        </a:rPr>
                        <a:t>РФ, субъектом РФ и</a:t>
                      </a:r>
                      <a:r>
                        <a:rPr lang="ru-RU" sz="2200" b="1" baseline="0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ru-RU" sz="2200" b="1" dirty="0" smtClean="0">
                          <a:latin typeface="Arial Narrow" panose="020B0606020202030204" pitchFamily="34" charset="0"/>
                        </a:rPr>
                        <a:t>муниципалитетом</a:t>
                      </a:r>
                      <a:endParaRPr lang="ru-RU" sz="2200" b="1" dirty="0" smtClean="0">
                        <a:solidFill>
                          <a:srgbClr val="0060A8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425936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ru-RU" sz="2400" b="1" dirty="0" smtClean="0">
                          <a:latin typeface="Arial Narrow" panose="020B0606020202030204" pitchFamily="34" charset="0"/>
                        </a:rPr>
                        <a:t>Налог</a:t>
                      </a:r>
                      <a:r>
                        <a:rPr lang="ru-RU" sz="2400" b="1" baseline="0" dirty="0" smtClean="0">
                          <a:latin typeface="Arial Narrow" panose="020B0606020202030204" pitchFamily="34" charset="0"/>
                        </a:rPr>
                        <a:t> на прибыль: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359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ts val="2600"/>
                        </a:lnSpc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Arial Narrow" panose="020B0606020202030204" pitchFamily="34" charset="0"/>
                        </a:rPr>
                        <a:t>Федеральный бюджет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u="none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i="0" u="none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58359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ts val="2600"/>
                        </a:lnSpc>
                        <a:buFont typeface="Arial" pitchFamily="34" charset="0"/>
                        <a:buChar char="•"/>
                      </a:pPr>
                      <a:r>
                        <a:rPr lang="ru-RU" sz="2400" dirty="0" smtClean="0">
                          <a:latin typeface="Arial Narrow" panose="020B0606020202030204" pitchFamily="34" charset="0"/>
                        </a:rPr>
                        <a:t>Региональный</a:t>
                      </a:r>
                      <a:r>
                        <a:rPr lang="ru-RU" sz="2400" baseline="0" dirty="0" smtClean="0">
                          <a:latin typeface="Arial Narrow" panose="020B0606020202030204" pitchFamily="34" charset="0"/>
                        </a:rPr>
                        <a:t> бюджет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58359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ru-RU" sz="2400" b="1" dirty="0" smtClean="0">
                          <a:latin typeface="Arial Narrow" panose="020B0606020202030204" pitchFamily="34" charset="0"/>
                        </a:rPr>
                        <a:t>Налог на имущество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58359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ru-RU" sz="2400" b="1" dirty="0" smtClean="0">
                          <a:latin typeface="Arial Narrow" panose="020B0606020202030204" pitchFamily="34" charset="0"/>
                        </a:rPr>
                        <a:t>Земельный налог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dirty="0" smtClean="0">
                          <a:solidFill>
                            <a:srgbClr val="FF0000"/>
                          </a:solidFill>
                        </a:rPr>
                        <a:t>×</a:t>
                      </a:r>
                      <a:endParaRPr lang="ru-RU" sz="4800" b="1" dirty="0" smtClean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4800" b="1" dirty="0" smtClean="0">
                          <a:solidFill>
                            <a:srgbClr val="00B050"/>
                          </a:solidFill>
                        </a:rPr>
                        <a:t>ⱱ</a:t>
                      </a:r>
                      <a:endParaRPr lang="ru-RU" sz="4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139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ctrTitle"/>
          </p:nvPr>
        </p:nvSpPr>
        <p:spPr>
          <a:xfrm>
            <a:off x="-397" y="162457"/>
            <a:ext cx="11522074" cy="725768"/>
          </a:xfrm>
          <a:solidFill>
            <a:srgbClr val="DD0D32"/>
          </a:solidFill>
        </p:spPr>
        <p:txBody>
          <a:bodyPr vert="horz" lIns="115214" tIns="57607" rIns="115214" bIns="57607" rtlCol="0" anchor="ctr">
            <a:noAutofit/>
          </a:bodyPr>
          <a:lstStyle/>
          <a:p>
            <a:pPr algn="l">
              <a:lnSpc>
                <a:spcPts val="4032"/>
              </a:lnSpc>
              <a:spcBef>
                <a:spcPts val="0"/>
              </a:spcBef>
              <a:spcAft>
                <a:spcPts val="1512"/>
              </a:spcAft>
            </a:pPr>
            <a:r>
              <a:rPr lang="ru-RU" sz="3000" dirty="0">
                <a:solidFill>
                  <a:schemeClr val="bg1"/>
                </a:solidFill>
                <a:latin typeface="Arial Narrow" panose="020B0606020202030204" pitchFamily="34" charset="0"/>
              </a:rPr>
              <a:t>ОСОБЕННОСТИ ЗАКЛЮЧЕНИЯ СПИК В ТУЛЬСКОЙ </a:t>
            </a:r>
            <a:r>
              <a:rPr lang="ru-RU" sz="3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ОБЛАСТИ</a:t>
            </a:r>
            <a:endParaRPr lang="ru-RU" sz="3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6" r="64478" b="35788"/>
          <a:stretch/>
        </p:blipFill>
        <p:spPr bwMode="auto">
          <a:xfrm>
            <a:off x="10343799" y="71735"/>
            <a:ext cx="1042813" cy="91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7" y="1222523"/>
            <a:ext cx="516504" cy="505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6" name="Picture 3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8" r="6590"/>
          <a:stretch/>
        </p:blipFill>
        <p:spPr bwMode="auto">
          <a:xfrm>
            <a:off x="64491" y="2331218"/>
            <a:ext cx="511970" cy="548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8" b="-1180"/>
          <a:stretch/>
        </p:blipFill>
        <p:spPr bwMode="auto">
          <a:xfrm>
            <a:off x="64491" y="4176191"/>
            <a:ext cx="512836" cy="523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8" name="Picture 5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91" y="5011528"/>
            <a:ext cx="512836" cy="5328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9" name="Picture 6"/>
          <p:cNvPicPr>
            <a:picLocks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79"/>
          <a:stretch/>
        </p:blipFill>
        <p:spPr bwMode="auto">
          <a:xfrm>
            <a:off x="72405" y="5709367"/>
            <a:ext cx="538780" cy="555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576461" y="1079847"/>
            <a:ext cx="10729192" cy="51193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000" b="1" dirty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СПИК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 -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соглашение между инвестором и Тульской областью (в лице правительства Тульской области) без участия или с участием РФ (региональный и 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трехсторонний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СПИК соответственно), а также с возможным привлечением муниципального образования 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ТО.</a:t>
            </a:r>
          </a:p>
          <a:p>
            <a:pPr algn="just">
              <a:spcBef>
                <a:spcPts val="1800"/>
              </a:spcBef>
            </a:pPr>
            <a:r>
              <a:rPr lang="ru-RU" sz="2000" b="1" dirty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Законодательная база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, регламентирующая заключение СПИК в Тульской области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  <a:p>
            <a:pPr marL="252000" indent="-285750" algn="just">
              <a:spcBef>
                <a:spcPts val="400"/>
              </a:spcBef>
              <a:buFontTx/>
              <a:buChar char="-"/>
            </a:pPr>
            <a:r>
              <a:rPr lang="ru-RU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Постановление 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правительства Тульской области </a:t>
            </a:r>
            <a:r>
              <a:rPr lang="ru-RU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от 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17.02.2017 №58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“Об установлении Порядка заключения специальных инвестиционных контрактов в Тульской области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”.</a:t>
            </a:r>
          </a:p>
          <a:p>
            <a:pPr marL="252000" indent="-285750" algn="just">
              <a:spcBef>
                <a:spcPts val="400"/>
              </a:spcBef>
              <a:buFontTx/>
              <a:buChar char="-"/>
            </a:pPr>
            <a:r>
              <a:rPr lang="ru-RU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Закон </a:t>
            </a:r>
            <a:r>
              <a:rPr lang="ru-RU" sz="2000" b="1" dirty="0">
                <a:latin typeface="Arial Narrow" panose="020B0606020202030204" pitchFamily="34" charset="0"/>
                <a:cs typeface="Arial" panose="020B0604020202020204" pitchFamily="34" charset="0"/>
              </a:rPr>
              <a:t>Тульской области </a:t>
            </a:r>
            <a:r>
              <a:rPr lang="ru-RU" sz="20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от 27.04.2017 №33-ЗТО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“О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льготном 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налогообложении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налогоплательщиков-участников специальных инвестиционных контрактов”. </a:t>
            </a:r>
            <a:endParaRPr lang="ru-RU" sz="20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1800"/>
              </a:spcBef>
            </a:pPr>
            <a:r>
              <a:rPr lang="ru-RU" sz="2000" b="1" dirty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Уполномоченным органом по заключению СПИК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Тульской области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определено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министерство промышленности и топливно-энергетического комплекса Тульской области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1800"/>
              </a:spcBef>
            </a:pPr>
            <a:r>
              <a:rPr lang="ru-RU" sz="2000" b="1" dirty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Условия для заключения </a:t>
            </a:r>
            <a:r>
              <a:rPr lang="ru-RU" sz="2000" b="1" dirty="0" smtClean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СПИК:</a:t>
            </a:r>
            <a:endParaRPr lang="ru-RU" sz="2000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минимальный 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объем инвестиций -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750 млн руб.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, создание не менее </a:t>
            </a:r>
            <a:r>
              <a:rPr lang="ru-RU" sz="2000" b="1" dirty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30 рабочих </a:t>
            </a:r>
            <a:r>
              <a:rPr lang="ru-RU" sz="20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мест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spcBef>
                <a:spcPts val="1800"/>
              </a:spcBef>
            </a:pPr>
            <a:r>
              <a:rPr lang="ru-RU" sz="2000" b="1" dirty="0">
                <a:solidFill>
                  <a:srgbClr val="0060A8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Срок действия СПИК</a:t>
            </a:r>
            <a:r>
              <a:rPr lang="ru-RU" sz="2000" dirty="0">
                <a:latin typeface="Arial Narrow" panose="020B0606020202030204" pitchFamily="34" charset="0"/>
                <a:cs typeface="Arial" panose="020B0604020202020204" pitchFamily="34" charset="0"/>
              </a:rPr>
              <a:t> = сроку выхода проекта на операционную прибыль + 5 лет (но не более 10 лет</a:t>
            </a:r>
            <a:r>
              <a:rPr lang="ru-RU" sz="20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0456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ctrTitle"/>
          </p:nvPr>
        </p:nvSpPr>
        <p:spPr>
          <a:xfrm>
            <a:off x="-397" y="162457"/>
            <a:ext cx="11522074" cy="725768"/>
          </a:xfrm>
          <a:solidFill>
            <a:srgbClr val="DD0D32"/>
          </a:solidFill>
        </p:spPr>
        <p:txBody>
          <a:bodyPr vert="horz" lIns="115214" tIns="57607" rIns="115214" bIns="57607" rtlCol="0" anchor="ctr">
            <a:noAutofit/>
          </a:bodyPr>
          <a:lstStyle/>
          <a:p>
            <a:pPr algn="l">
              <a:lnSpc>
                <a:spcPts val="4032"/>
              </a:lnSpc>
              <a:spcBef>
                <a:spcPts val="0"/>
              </a:spcBef>
              <a:spcAft>
                <a:spcPts val="1512"/>
              </a:spcAft>
            </a:pPr>
            <a:r>
              <a:rPr lang="ru-RU" sz="3000" dirty="0">
                <a:solidFill>
                  <a:schemeClr val="bg1"/>
                </a:solidFill>
                <a:latin typeface="Arial Narrow" panose="020B0606020202030204" pitchFamily="34" charset="0"/>
              </a:rPr>
              <a:t>Налоговые преференции для участников </a:t>
            </a:r>
            <a:r>
              <a:rPr lang="ru-RU" sz="3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СПИК в Тульской области</a:t>
            </a:r>
            <a:endParaRPr lang="ru-RU" sz="3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6" r="64478" b="35788"/>
          <a:stretch/>
        </p:blipFill>
        <p:spPr bwMode="auto">
          <a:xfrm>
            <a:off x="10343799" y="71735"/>
            <a:ext cx="1042813" cy="91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417119"/>
              </p:ext>
            </p:extLst>
          </p:nvPr>
        </p:nvGraphicFramePr>
        <p:xfrm>
          <a:off x="288429" y="1088012"/>
          <a:ext cx="10890711" cy="4674096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744415"/>
                <a:gridCol w="3600401"/>
                <a:gridCol w="3545895"/>
              </a:tblGrid>
              <a:tr h="432002">
                <a:tc rowSpan="2">
                  <a:txBody>
                    <a:bodyPr/>
                    <a:lstStyle/>
                    <a:p>
                      <a:pPr algn="ctr"/>
                      <a:endParaRPr lang="ru-RU" sz="1800" dirty="0">
                        <a:solidFill>
                          <a:srgbClr val="0060A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Заключен</a:t>
                      </a:r>
                      <a:r>
                        <a:rPr lang="ru-RU" sz="1800" baseline="0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ие СПИК с</a:t>
                      </a:r>
                      <a:endParaRPr lang="ru-RU" sz="1800" dirty="0">
                        <a:solidFill>
                          <a:srgbClr val="0060A8"/>
                        </a:solidFill>
                        <a:latin typeface="Arial Black" panose="020B0A04020102020204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209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РФ и Тульской обл.</a:t>
                      </a:r>
                      <a:endParaRPr lang="ru-RU" sz="1800" b="1" dirty="0">
                        <a:solidFill>
                          <a:srgbClr val="0060A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Тульской обл.</a:t>
                      </a:r>
                      <a:endParaRPr lang="ru-RU" sz="1800" b="1" dirty="0">
                        <a:solidFill>
                          <a:srgbClr val="0060A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5205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600"/>
                        </a:lnSpc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Arial" panose="020B0604020202020204" pitchFamily="34" charset="0"/>
                        </a:rPr>
                        <a:t>Законодательная база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ППРФ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№708 от 16.07.2015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ППТО №58 от 17.02.2017</a:t>
                      </a:r>
                    </a:p>
                    <a:p>
                      <a:pPr algn="ctr"/>
                      <a:r>
                        <a:rPr lang="ru-RU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ЗТО №33 от 27.04.2017</a:t>
                      </a:r>
                      <a:endParaRPr lang="ru-RU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52054"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600"/>
                        </a:lnSpc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Arial" panose="020B0604020202020204" pitchFamily="34" charset="0"/>
                        </a:rPr>
                        <a:t>Условия для заключения СПИК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минимальный объем инвестиций -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750 млн руб.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2358">
                <a:tc vMerge="1"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endParaRPr lang="ru-RU" sz="24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создание не менее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30 рабочих мест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0939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ts val="2600"/>
                        </a:lnSpc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Arial Black" panose="020B0A04020102020204" pitchFamily="34" charset="0"/>
                          <a:ea typeface="+mn-ea"/>
                          <a:cs typeface="Arial" panose="020B0604020202020204" pitchFamily="34" charset="0"/>
                        </a:rPr>
                        <a:t>Срок действия СПИК</a:t>
                      </a:r>
                      <a:endParaRPr lang="ru-RU" sz="1800" b="1" kern="1200" dirty="0">
                        <a:solidFill>
                          <a:schemeClr val="dk1"/>
                        </a:solidFill>
                        <a:latin typeface="Arial Black" panose="020B0A040201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 сроку выхода проекта на операционную прибыль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+ 5 лет </a:t>
                      </a:r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ru-RU" sz="1800" b="1" kern="12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ea typeface="+mn-ea"/>
                          <a:cs typeface="Arial" panose="020B0604020202020204" pitchFamily="34" charset="0"/>
                        </a:rPr>
                        <a:t>но не более 10 лет</a:t>
                      </a:r>
                      <a:r>
                        <a:rPr lang="ru-RU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8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ru-RU" sz="1800" b="1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Ставка</a:t>
                      </a:r>
                      <a:r>
                        <a:rPr lang="ru-RU" sz="1800" b="1" baseline="0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</a:t>
                      </a:r>
                      <a:r>
                        <a:rPr lang="ru-RU" sz="1800" b="1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алога</a:t>
                      </a:r>
                      <a:r>
                        <a:rPr lang="ru-RU" sz="1800" b="1" baseline="0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 на прибыль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itchFamily="34" charset="0"/>
                        </a:rPr>
                        <a:t>0%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itchFamily="34" charset="0"/>
                        </a:rPr>
                        <a:t>от 15,5% до 19,9%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(по ЗТО от 06.02.2010 №1390-ЗТО)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ts val="2600"/>
                        </a:lnSpc>
                      </a:pPr>
                      <a:r>
                        <a:rPr lang="ru-RU" sz="1800" b="1" dirty="0" smtClean="0"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Ставка налога на имущество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Arial Black" panose="020B0A04020102020204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0%</a:t>
                      </a:r>
                      <a:r>
                        <a:rPr lang="ru-RU" sz="18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с 1 по 5 год действия контракта, </a:t>
                      </a:r>
                      <a:r>
                        <a:rPr lang="ru-RU" sz="1800" b="1" spc="-1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1,1%</a:t>
                      </a:r>
                      <a:r>
                        <a:rPr lang="ru-RU" sz="18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с 6 по 7 год,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FF0000"/>
                          </a:solidFill>
                          <a:latin typeface="Arial Black" panose="020B0A04020102020204" pitchFamily="34" charset="0"/>
                          <a:cs typeface="Arial" panose="020B0604020202020204" pitchFamily="34" charset="0"/>
                        </a:rPr>
                        <a:t>1,5%</a:t>
                      </a:r>
                      <a:r>
                        <a:rPr lang="ru-RU" sz="1800" spc="-1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с 8 по 10 год </a:t>
                      </a:r>
                      <a:r>
                        <a:rPr lang="ru-RU" sz="1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(в отношении имущества, созданного или приобретенного при реализации СПИК) </a:t>
                      </a:r>
                      <a:endParaRPr lang="ru-RU" sz="1800" b="1" dirty="0" smtClean="0">
                        <a:solidFill>
                          <a:srgbClr val="00B05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8429" y="5762108"/>
            <a:ext cx="10873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Пониженные налоговые ставки применяются с момента подписания СПИК в соответствии с условиями предоставления льгот, закрепленными в тексте контракта.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492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ctrTitle"/>
          </p:nvPr>
        </p:nvSpPr>
        <p:spPr>
          <a:xfrm>
            <a:off x="-397" y="162457"/>
            <a:ext cx="11522074" cy="725768"/>
          </a:xfrm>
          <a:solidFill>
            <a:srgbClr val="DD0D32"/>
          </a:solidFill>
        </p:spPr>
        <p:txBody>
          <a:bodyPr vert="horz" lIns="115214" tIns="57607" rIns="115214" bIns="57607" rtlCol="0" anchor="ctr">
            <a:noAutofit/>
          </a:bodyPr>
          <a:lstStyle/>
          <a:p>
            <a:pPr algn="l">
              <a:lnSpc>
                <a:spcPts val="4032"/>
              </a:lnSpc>
              <a:spcBef>
                <a:spcPts val="0"/>
              </a:spcBef>
              <a:spcAft>
                <a:spcPts val="1512"/>
              </a:spcAft>
            </a:pPr>
            <a:r>
              <a:rPr lang="ru-RU" sz="3000" dirty="0">
                <a:solidFill>
                  <a:schemeClr val="bg1"/>
                </a:solidFill>
                <a:latin typeface="Arial Narrow" panose="020B0606020202030204" pitchFamily="34" charset="0"/>
              </a:rPr>
              <a:t>Механизм заключения регионального СПИК в Тульской </a:t>
            </a:r>
            <a:r>
              <a:rPr lang="ru-RU" sz="3000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области</a:t>
            </a:r>
            <a:endParaRPr lang="ru-RU" sz="30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6" r="64478" b="35788"/>
          <a:stretch/>
        </p:blipFill>
        <p:spPr bwMode="auto">
          <a:xfrm>
            <a:off x="10343799" y="71735"/>
            <a:ext cx="1042813" cy="91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Группа 3"/>
          <p:cNvGrpSpPr/>
          <p:nvPr/>
        </p:nvGrpSpPr>
        <p:grpSpPr>
          <a:xfrm>
            <a:off x="108000" y="1151854"/>
            <a:ext cx="11314206" cy="4873561"/>
            <a:chOff x="395536" y="1873075"/>
            <a:chExt cx="8587426" cy="4397759"/>
          </a:xfrm>
        </p:grpSpPr>
        <p:sp>
          <p:nvSpPr>
            <p:cNvPr id="5" name="Полилиния 4"/>
            <p:cNvSpPr/>
            <p:nvPr/>
          </p:nvSpPr>
          <p:spPr>
            <a:xfrm>
              <a:off x="412471" y="1873075"/>
              <a:ext cx="1130793" cy="1469674"/>
            </a:xfrm>
            <a:custGeom>
              <a:avLst/>
              <a:gdLst>
                <a:gd name="connsiteX0" fmla="*/ 0 w 1585974"/>
                <a:gd name="connsiteY0" fmla="*/ 146967 h 1469674"/>
                <a:gd name="connsiteX1" fmla="*/ 146967 w 1585974"/>
                <a:gd name="connsiteY1" fmla="*/ 0 h 1469674"/>
                <a:gd name="connsiteX2" fmla="*/ 1439007 w 1585974"/>
                <a:gd name="connsiteY2" fmla="*/ 0 h 1469674"/>
                <a:gd name="connsiteX3" fmla="*/ 1585974 w 1585974"/>
                <a:gd name="connsiteY3" fmla="*/ 146967 h 1469674"/>
                <a:gd name="connsiteX4" fmla="*/ 1585974 w 1585974"/>
                <a:gd name="connsiteY4" fmla="*/ 1322707 h 1469674"/>
                <a:gd name="connsiteX5" fmla="*/ 1439007 w 1585974"/>
                <a:gd name="connsiteY5" fmla="*/ 1469674 h 1469674"/>
                <a:gd name="connsiteX6" fmla="*/ 146967 w 1585974"/>
                <a:gd name="connsiteY6" fmla="*/ 1469674 h 1469674"/>
                <a:gd name="connsiteX7" fmla="*/ 0 w 1585974"/>
                <a:gd name="connsiteY7" fmla="*/ 1322707 h 1469674"/>
                <a:gd name="connsiteX8" fmla="*/ 0 w 1585974"/>
                <a:gd name="connsiteY8" fmla="*/ 146967 h 146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5974" h="1469674">
                  <a:moveTo>
                    <a:pt x="0" y="146967"/>
                  </a:moveTo>
                  <a:cubicBezTo>
                    <a:pt x="0" y="65799"/>
                    <a:pt x="65799" y="0"/>
                    <a:pt x="146967" y="0"/>
                  </a:cubicBezTo>
                  <a:lnTo>
                    <a:pt x="1439007" y="0"/>
                  </a:lnTo>
                  <a:cubicBezTo>
                    <a:pt x="1520175" y="0"/>
                    <a:pt x="1585974" y="65799"/>
                    <a:pt x="1585974" y="146967"/>
                  </a:cubicBezTo>
                  <a:lnTo>
                    <a:pt x="1585974" y="1322707"/>
                  </a:lnTo>
                  <a:cubicBezTo>
                    <a:pt x="1585974" y="1403875"/>
                    <a:pt x="1520175" y="1469674"/>
                    <a:pt x="1439007" y="1469674"/>
                  </a:cubicBezTo>
                  <a:lnTo>
                    <a:pt x="146967" y="1469674"/>
                  </a:lnTo>
                  <a:cubicBezTo>
                    <a:pt x="65799" y="1469674"/>
                    <a:pt x="0" y="1403875"/>
                    <a:pt x="0" y="1322707"/>
                  </a:cubicBezTo>
                  <a:lnTo>
                    <a:pt x="0" y="1469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6385" tIns="96385" rIns="96385" bIns="96385" numCol="1" spcCol="1270" anchor="ctr" anchorCtr="0">
              <a:noAutofit/>
            </a:bodyPr>
            <a:lstStyle/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ru-RU" b="1" kern="1200" dirty="0" smtClean="0">
                  <a:latin typeface="Arial Narrow" panose="020B0606020202030204" pitchFamily="34" charset="0"/>
                </a:rPr>
                <a:t>1. Инвестор</a:t>
              </a:r>
            </a:p>
            <a:p>
              <a:pPr algn="ctr" defTabSz="622300">
                <a:spcBef>
                  <a:spcPct val="0"/>
                </a:spcBef>
                <a:spcAft>
                  <a:spcPts val="600"/>
                </a:spcAft>
              </a:pPr>
              <a:r>
                <a:rPr lang="ru-RU" sz="1400" b="1" dirty="0">
                  <a:latin typeface="Arial Narrow" panose="020B0606020202030204" pitchFamily="34" charset="0"/>
                </a:rPr>
                <a:t>Обращение </a:t>
              </a:r>
              <a:r>
                <a:rPr lang="ru-RU" sz="1400" b="1" dirty="0" smtClean="0">
                  <a:latin typeface="Arial Narrow" panose="020B0606020202030204" pitchFamily="34" charset="0"/>
                </a:rPr>
                <a:t>в  уполномоченный орган*</a:t>
              </a:r>
              <a:endParaRPr lang="ru-RU" sz="1400" b="1" dirty="0">
                <a:latin typeface="Arial Narrow" panose="020B0606020202030204" pitchFamily="34" charset="0"/>
              </a:endParaRPr>
            </a:p>
          </p:txBody>
        </p:sp>
        <p:sp>
          <p:nvSpPr>
            <p:cNvPr id="6" name="Полилиния 5"/>
            <p:cNvSpPr/>
            <p:nvPr/>
          </p:nvSpPr>
          <p:spPr>
            <a:xfrm>
              <a:off x="5041102" y="1873075"/>
              <a:ext cx="983767" cy="1469674"/>
            </a:xfrm>
            <a:custGeom>
              <a:avLst/>
              <a:gdLst>
                <a:gd name="connsiteX0" fmla="*/ 0 w 1585974"/>
                <a:gd name="connsiteY0" fmla="*/ 146967 h 1469674"/>
                <a:gd name="connsiteX1" fmla="*/ 146967 w 1585974"/>
                <a:gd name="connsiteY1" fmla="*/ 0 h 1469674"/>
                <a:gd name="connsiteX2" fmla="*/ 1439007 w 1585974"/>
                <a:gd name="connsiteY2" fmla="*/ 0 h 1469674"/>
                <a:gd name="connsiteX3" fmla="*/ 1585974 w 1585974"/>
                <a:gd name="connsiteY3" fmla="*/ 146967 h 1469674"/>
                <a:gd name="connsiteX4" fmla="*/ 1585974 w 1585974"/>
                <a:gd name="connsiteY4" fmla="*/ 1322707 h 1469674"/>
                <a:gd name="connsiteX5" fmla="*/ 1439007 w 1585974"/>
                <a:gd name="connsiteY5" fmla="*/ 1469674 h 1469674"/>
                <a:gd name="connsiteX6" fmla="*/ 146967 w 1585974"/>
                <a:gd name="connsiteY6" fmla="*/ 1469674 h 1469674"/>
                <a:gd name="connsiteX7" fmla="*/ 0 w 1585974"/>
                <a:gd name="connsiteY7" fmla="*/ 1322707 h 1469674"/>
                <a:gd name="connsiteX8" fmla="*/ 0 w 1585974"/>
                <a:gd name="connsiteY8" fmla="*/ 146967 h 146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85974" h="1469674">
                  <a:moveTo>
                    <a:pt x="0" y="146967"/>
                  </a:moveTo>
                  <a:cubicBezTo>
                    <a:pt x="0" y="65799"/>
                    <a:pt x="65799" y="0"/>
                    <a:pt x="146967" y="0"/>
                  </a:cubicBezTo>
                  <a:lnTo>
                    <a:pt x="1439007" y="0"/>
                  </a:lnTo>
                  <a:cubicBezTo>
                    <a:pt x="1520175" y="0"/>
                    <a:pt x="1585974" y="65799"/>
                    <a:pt x="1585974" y="146967"/>
                  </a:cubicBezTo>
                  <a:lnTo>
                    <a:pt x="1585974" y="1322707"/>
                  </a:lnTo>
                  <a:cubicBezTo>
                    <a:pt x="1585974" y="1403875"/>
                    <a:pt x="1520175" y="1469674"/>
                    <a:pt x="1439007" y="1469674"/>
                  </a:cubicBezTo>
                  <a:lnTo>
                    <a:pt x="146967" y="1469674"/>
                  </a:lnTo>
                  <a:cubicBezTo>
                    <a:pt x="65799" y="1469674"/>
                    <a:pt x="0" y="1403875"/>
                    <a:pt x="0" y="1322707"/>
                  </a:cubicBezTo>
                  <a:lnTo>
                    <a:pt x="0" y="1469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6385" tIns="96385" rIns="96385" bIns="9638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>
                  <a:latin typeface="Arial Narrow" panose="020B0606020202030204" pitchFamily="34" charset="0"/>
                </a:rPr>
                <a:t>3</a:t>
              </a:r>
              <a:r>
                <a:rPr lang="ru-RU" b="1" kern="1200" dirty="0" smtClean="0">
                  <a:latin typeface="Arial Narrow" panose="020B0606020202030204" pitchFamily="34" charset="0"/>
                </a:rPr>
                <a:t>. Инвестор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проработка и подготовка заявления с комплектом документов</a:t>
              </a:r>
              <a:endParaRPr lang="ru-RU" sz="1400" b="1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7" name="Полилиния 6"/>
            <p:cNvSpPr/>
            <p:nvPr/>
          </p:nvSpPr>
          <p:spPr>
            <a:xfrm>
              <a:off x="6079522" y="2089330"/>
              <a:ext cx="791375" cy="1014671"/>
            </a:xfrm>
            <a:custGeom>
              <a:avLst/>
              <a:gdLst>
                <a:gd name="connsiteX0" fmla="*/ 0 w 1130140"/>
                <a:gd name="connsiteY0" fmla="*/ 144000 h 720000"/>
                <a:gd name="connsiteX1" fmla="*/ 770140 w 1130140"/>
                <a:gd name="connsiteY1" fmla="*/ 144000 h 720000"/>
                <a:gd name="connsiteX2" fmla="*/ 770140 w 1130140"/>
                <a:gd name="connsiteY2" fmla="*/ 0 h 720000"/>
                <a:gd name="connsiteX3" fmla="*/ 1130140 w 1130140"/>
                <a:gd name="connsiteY3" fmla="*/ 360000 h 720000"/>
                <a:gd name="connsiteX4" fmla="*/ 770140 w 1130140"/>
                <a:gd name="connsiteY4" fmla="*/ 720000 h 720000"/>
                <a:gd name="connsiteX5" fmla="*/ 770140 w 1130140"/>
                <a:gd name="connsiteY5" fmla="*/ 576000 h 720000"/>
                <a:gd name="connsiteX6" fmla="*/ 0 w 1130140"/>
                <a:gd name="connsiteY6" fmla="*/ 576000 h 720000"/>
                <a:gd name="connsiteX7" fmla="*/ 0 w 1130140"/>
                <a:gd name="connsiteY7" fmla="*/ 144000 h 7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30140" h="720000">
                  <a:moveTo>
                    <a:pt x="0" y="144000"/>
                  </a:moveTo>
                  <a:lnTo>
                    <a:pt x="770140" y="144000"/>
                  </a:lnTo>
                  <a:lnTo>
                    <a:pt x="770140" y="0"/>
                  </a:lnTo>
                  <a:lnTo>
                    <a:pt x="1130140" y="360000"/>
                  </a:lnTo>
                  <a:lnTo>
                    <a:pt x="770140" y="720000"/>
                  </a:lnTo>
                  <a:lnTo>
                    <a:pt x="770140" y="576000"/>
                  </a:lnTo>
                  <a:lnTo>
                    <a:pt x="0" y="576000"/>
                  </a:lnTo>
                  <a:lnTo>
                    <a:pt x="0" y="144000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144000" rIns="216000" bIns="1440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Arial Narrow" panose="020B0606020202030204" pitchFamily="34" charset="0"/>
                </a:rPr>
                <a:t>заявление + комплект документов</a:t>
              </a:r>
              <a:endParaRPr lang="ru-RU" sz="1400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6893190" y="1873075"/>
              <a:ext cx="2089772" cy="1469674"/>
            </a:xfrm>
            <a:custGeom>
              <a:avLst/>
              <a:gdLst>
                <a:gd name="connsiteX0" fmla="*/ 0 w 2089772"/>
                <a:gd name="connsiteY0" fmla="*/ 146967 h 1469674"/>
                <a:gd name="connsiteX1" fmla="*/ 146967 w 2089772"/>
                <a:gd name="connsiteY1" fmla="*/ 0 h 1469674"/>
                <a:gd name="connsiteX2" fmla="*/ 1942805 w 2089772"/>
                <a:gd name="connsiteY2" fmla="*/ 0 h 1469674"/>
                <a:gd name="connsiteX3" fmla="*/ 2089772 w 2089772"/>
                <a:gd name="connsiteY3" fmla="*/ 146967 h 1469674"/>
                <a:gd name="connsiteX4" fmla="*/ 2089772 w 2089772"/>
                <a:gd name="connsiteY4" fmla="*/ 1322707 h 1469674"/>
                <a:gd name="connsiteX5" fmla="*/ 1942805 w 2089772"/>
                <a:gd name="connsiteY5" fmla="*/ 1469674 h 1469674"/>
                <a:gd name="connsiteX6" fmla="*/ 146967 w 2089772"/>
                <a:gd name="connsiteY6" fmla="*/ 1469674 h 1469674"/>
                <a:gd name="connsiteX7" fmla="*/ 0 w 2089772"/>
                <a:gd name="connsiteY7" fmla="*/ 1322707 h 1469674"/>
                <a:gd name="connsiteX8" fmla="*/ 0 w 2089772"/>
                <a:gd name="connsiteY8" fmla="*/ 146967 h 146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9772" h="1469674">
                  <a:moveTo>
                    <a:pt x="0" y="146967"/>
                  </a:moveTo>
                  <a:cubicBezTo>
                    <a:pt x="0" y="65799"/>
                    <a:pt x="65799" y="0"/>
                    <a:pt x="146967" y="0"/>
                  </a:cubicBezTo>
                  <a:lnTo>
                    <a:pt x="1942805" y="0"/>
                  </a:lnTo>
                  <a:cubicBezTo>
                    <a:pt x="2023973" y="0"/>
                    <a:pt x="2089772" y="65799"/>
                    <a:pt x="2089772" y="146967"/>
                  </a:cubicBezTo>
                  <a:lnTo>
                    <a:pt x="2089772" y="1322707"/>
                  </a:lnTo>
                  <a:cubicBezTo>
                    <a:pt x="2089772" y="1403875"/>
                    <a:pt x="2023973" y="1469674"/>
                    <a:pt x="1942805" y="1469674"/>
                  </a:cubicBezTo>
                  <a:lnTo>
                    <a:pt x="146967" y="1469674"/>
                  </a:lnTo>
                  <a:cubicBezTo>
                    <a:pt x="65799" y="1469674"/>
                    <a:pt x="0" y="1403875"/>
                    <a:pt x="0" y="1322707"/>
                  </a:cubicBezTo>
                  <a:lnTo>
                    <a:pt x="0" y="1469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6385" tIns="96385" rIns="96385" bIns="96385" numCol="1" spcCol="1270" anchor="ctr" anchorCtr="0">
              <a:noAutofit/>
            </a:bodyPr>
            <a:lstStyle/>
            <a:p>
              <a:pPr lvl="0" algn="ctr" defTabSz="622300">
                <a:lnSpc>
                  <a:spcPts val="1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>
                  <a:latin typeface="Arial Narrow" panose="020B0606020202030204" pitchFamily="34" charset="0"/>
                </a:rPr>
                <a:t>4</a:t>
              </a:r>
              <a:r>
                <a:rPr lang="ru-RU" b="1" kern="1200" dirty="0" smtClean="0">
                  <a:latin typeface="Arial Narrow" panose="020B0606020202030204" pitchFamily="34" charset="0"/>
                </a:rPr>
                <a:t>. Уполномоченный орган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ts val="3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анализ проекта и подготовка экспертной оценки целесообразности заключения СПИК в комиссию при правительстве ТО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 ≤ 25 раб. дней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7365581" y="3424928"/>
              <a:ext cx="1144990" cy="1264973"/>
            </a:xfrm>
            <a:custGeom>
              <a:avLst/>
              <a:gdLst>
                <a:gd name="connsiteX0" fmla="*/ 0 w 2245298"/>
                <a:gd name="connsiteY0" fmla="*/ 215716 h 1078579"/>
                <a:gd name="connsiteX1" fmla="*/ 1706009 w 2245298"/>
                <a:gd name="connsiteY1" fmla="*/ 215716 h 1078579"/>
                <a:gd name="connsiteX2" fmla="*/ 1706009 w 2245298"/>
                <a:gd name="connsiteY2" fmla="*/ 0 h 1078579"/>
                <a:gd name="connsiteX3" fmla="*/ 2245298 w 2245298"/>
                <a:gd name="connsiteY3" fmla="*/ 539290 h 1078579"/>
                <a:gd name="connsiteX4" fmla="*/ 1706009 w 2245298"/>
                <a:gd name="connsiteY4" fmla="*/ 1078579 h 1078579"/>
                <a:gd name="connsiteX5" fmla="*/ 1706009 w 2245298"/>
                <a:gd name="connsiteY5" fmla="*/ 862863 h 1078579"/>
                <a:gd name="connsiteX6" fmla="*/ 0 w 2245298"/>
                <a:gd name="connsiteY6" fmla="*/ 862863 h 1078579"/>
                <a:gd name="connsiteX7" fmla="*/ 0 w 2245298"/>
                <a:gd name="connsiteY7" fmla="*/ 215716 h 1078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45298" h="1078579">
                  <a:moveTo>
                    <a:pt x="1796237" y="0"/>
                  </a:moveTo>
                  <a:lnTo>
                    <a:pt x="1796237" y="819519"/>
                  </a:lnTo>
                  <a:lnTo>
                    <a:pt x="2245297" y="819519"/>
                  </a:lnTo>
                  <a:lnTo>
                    <a:pt x="1122648" y="1078579"/>
                  </a:lnTo>
                  <a:lnTo>
                    <a:pt x="1" y="819519"/>
                  </a:lnTo>
                  <a:lnTo>
                    <a:pt x="449061" y="819519"/>
                  </a:lnTo>
                  <a:lnTo>
                    <a:pt x="449061" y="0"/>
                  </a:lnTo>
                  <a:lnTo>
                    <a:pt x="1796237" y="0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vert270" wrap="square" lIns="215716" tIns="1" rIns="215717" bIns="323574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Arial Narrow" panose="020B0606020202030204" pitchFamily="34" charset="0"/>
                </a:rPr>
                <a:t>комплект документов + предварительное заключение</a:t>
              </a:r>
              <a:endParaRPr lang="ru-RU" sz="1400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6876256" y="4801159"/>
              <a:ext cx="2089772" cy="1469674"/>
            </a:xfrm>
            <a:custGeom>
              <a:avLst/>
              <a:gdLst>
                <a:gd name="connsiteX0" fmla="*/ 0 w 2089772"/>
                <a:gd name="connsiteY0" fmla="*/ 146967 h 1469674"/>
                <a:gd name="connsiteX1" fmla="*/ 146967 w 2089772"/>
                <a:gd name="connsiteY1" fmla="*/ 0 h 1469674"/>
                <a:gd name="connsiteX2" fmla="*/ 1942805 w 2089772"/>
                <a:gd name="connsiteY2" fmla="*/ 0 h 1469674"/>
                <a:gd name="connsiteX3" fmla="*/ 2089772 w 2089772"/>
                <a:gd name="connsiteY3" fmla="*/ 146967 h 1469674"/>
                <a:gd name="connsiteX4" fmla="*/ 2089772 w 2089772"/>
                <a:gd name="connsiteY4" fmla="*/ 1322707 h 1469674"/>
                <a:gd name="connsiteX5" fmla="*/ 1942805 w 2089772"/>
                <a:gd name="connsiteY5" fmla="*/ 1469674 h 1469674"/>
                <a:gd name="connsiteX6" fmla="*/ 146967 w 2089772"/>
                <a:gd name="connsiteY6" fmla="*/ 1469674 h 1469674"/>
                <a:gd name="connsiteX7" fmla="*/ 0 w 2089772"/>
                <a:gd name="connsiteY7" fmla="*/ 1322707 h 1469674"/>
                <a:gd name="connsiteX8" fmla="*/ 0 w 2089772"/>
                <a:gd name="connsiteY8" fmla="*/ 146967 h 146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89772" h="1469674">
                  <a:moveTo>
                    <a:pt x="0" y="146967"/>
                  </a:moveTo>
                  <a:cubicBezTo>
                    <a:pt x="0" y="65799"/>
                    <a:pt x="65799" y="0"/>
                    <a:pt x="146967" y="0"/>
                  </a:cubicBezTo>
                  <a:lnTo>
                    <a:pt x="1942805" y="0"/>
                  </a:lnTo>
                  <a:cubicBezTo>
                    <a:pt x="2023973" y="0"/>
                    <a:pt x="2089772" y="65799"/>
                    <a:pt x="2089772" y="146967"/>
                  </a:cubicBezTo>
                  <a:lnTo>
                    <a:pt x="2089772" y="1322707"/>
                  </a:lnTo>
                  <a:cubicBezTo>
                    <a:pt x="2089772" y="1403875"/>
                    <a:pt x="2023973" y="1469674"/>
                    <a:pt x="1942805" y="1469674"/>
                  </a:cubicBezTo>
                  <a:lnTo>
                    <a:pt x="146967" y="1469674"/>
                  </a:lnTo>
                  <a:cubicBezTo>
                    <a:pt x="65799" y="1469674"/>
                    <a:pt x="0" y="1403875"/>
                    <a:pt x="0" y="1322707"/>
                  </a:cubicBezTo>
                  <a:lnTo>
                    <a:pt x="0" y="1469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6385" tIns="96385" rIns="96385" bIns="96385" numCol="1" spcCol="1270" anchor="ctr" anchorCtr="0">
              <a:noAutofit/>
            </a:bodyPr>
            <a:lstStyle/>
            <a:p>
              <a:pPr lvl="0" algn="ctr" defTabSz="622300">
                <a:lnSpc>
                  <a:spcPts val="1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>
                  <a:latin typeface="Arial Narrow" panose="020B0606020202030204" pitchFamily="34" charset="0"/>
                </a:rPr>
                <a:t>5</a:t>
              </a:r>
              <a:r>
                <a:rPr lang="ru-RU" b="1" kern="1200" dirty="0" smtClean="0">
                  <a:latin typeface="Arial Narrow" panose="020B0606020202030204" pitchFamily="34" charset="0"/>
                </a:rPr>
                <a:t>. Комиссия при правительстве ТО (далее Комиссия)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решение о возможности (невозможности) заключения СПИК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≤ 25 раб. дней</a:t>
              </a:r>
              <a:r>
                <a:rPr lang="ru-RU" sz="1400" kern="1200" dirty="0" smtClean="0">
                  <a:latin typeface="Arial Narrow" panose="020B0606020202030204" pitchFamily="34" charset="0"/>
                </a:rPr>
                <a:t> </a:t>
              </a:r>
              <a:endParaRPr lang="ru-RU" sz="1400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5376243" y="5081617"/>
              <a:ext cx="1440000" cy="910119"/>
            </a:xfrm>
            <a:custGeom>
              <a:avLst/>
              <a:gdLst>
                <a:gd name="connsiteX0" fmla="*/ 0 w 1439997"/>
                <a:gd name="connsiteY0" fmla="*/ 144000 h 720000"/>
                <a:gd name="connsiteX1" fmla="*/ 1079997 w 1439997"/>
                <a:gd name="connsiteY1" fmla="*/ 144000 h 720000"/>
                <a:gd name="connsiteX2" fmla="*/ 1079997 w 1439997"/>
                <a:gd name="connsiteY2" fmla="*/ 0 h 720000"/>
                <a:gd name="connsiteX3" fmla="*/ 1439997 w 1439997"/>
                <a:gd name="connsiteY3" fmla="*/ 360000 h 720000"/>
                <a:gd name="connsiteX4" fmla="*/ 1079997 w 1439997"/>
                <a:gd name="connsiteY4" fmla="*/ 720000 h 720000"/>
                <a:gd name="connsiteX5" fmla="*/ 1079997 w 1439997"/>
                <a:gd name="connsiteY5" fmla="*/ 576000 h 720000"/>
                <a:gd name="connsiteX6" fmla="*/ 0 w 1439997"/>
                <a:gd name="connsiteY6" fmla="*/ 576000 h 720000"/>
                <a:gd name="connsiteX7" fmla="*/ 0 w 1439997"/>
                <a:gd name="connsiteY7" fmla="*/ 144000 h 7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39997" h="720000">
                  <a:moveTo>
                    <a:pt x="1439997" y="575999"/>
                  </a:moveTo>
                  <a:lnTo>
                    <a:pt x="360000" y="575999"/>
                  </a:lnTo>
                  <a:lnTo>
                    <a:pt x="360000" y="719999"/>
                  </a:lnTo>
                  <a:lnTo>
                    <a:pt x="0" y="360000"/>
                  </a:lnTo>
                  <a:lnTo>
                    <a:pt x="360000" y="1"/>
                  </a:lnTo>
                  <a:lnTo>
                    <a:pt x="360000" y="144001"/>
                  </a:lnTo>
                  <a:lnTo>
                    <a:pt x="1439997" y="144001"/>
                  </a:lnTo>
                  <a:lnTo>
                    <a:pt x="1439997" y="575999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216000" tIns="144001" rIns="1" bIns="143999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Arial Narrow" panose="020B0606020202030204" pitchFamily="34" charset="0"/>
                </a:rPr>
                <a:t>Заключение Комиссии</a:t>
              </a:r>
              <a:endParaRPr lang="ru-RU" sz="1400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3548778" y="4797719"/>
              <a:ext cx="1807357" cy="1469674"/>
            </a:xfrm>
            <a:custGeom>
              <a:avLst/>
              <a:gdLst>
                <a:gd name="connsiteX0" fmla="*/ 0 w 1619842"/>
                <a:gd name="connsiteY0" fmla="*/ 146967 h 1469674"/>
                <a:gd name="connsiteX1" fmla="*/ 146967 w 1619842"/>
                <a:gd name="connsiteY1" fmla="*/ 0 h 1469674"/>
                <a:gd name="connsiteX2" fmla="*/ 1472875 w 1619842"/>
                <a:gd name="connsiteY2" fmla="*/ 0 h 1469674"/>
                <a:gd name="connsiteX3" fmla="*/ 1619842 w 1619842"/>
                <a:gd name="connsiteY3" fmla="*/ 146967 h 1469674"/>
                <a:gd name="connsiteX4" fmla="*/ 1619842 w 1619842"/>
                <a:gd name="connsiteY4" fmla="*/ 1322707 h 1469674"/>
                <a:gd name="connsiteX5" fmla="*/ 1472875 w 1619842"/>
                <a:gd name="connsiteY5" fmla="*/ 1469674 h 1469674"/>
                <a:gd name="connsiteX6" fmla="*/ 146967 w 1619842"/>
                <a:gd name="connsiteY6" fmla="*/ 1469674 h 1469674"/>
                <a:gd name="connsiteX7" fmla="*/ 0 w 1619842"/>
                <a:gd name="connsiteY7" fmla="*/ 1322707 h 1469674"/>
                <a:gd name="connsiteX8" fmla="*/ 0 w 1619842"/>
                <a:gd name="connsiteY8" fmla="*/ 146967 h 146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19842" h="1469674">
                  <a:moveTo>
                    <a:pt x="0" y="146967"/>
                  </a:moveTo>
                  <a:cubicBezTo>
                    <a:pt x="0" y="65799"/>
                    <a:pt x="65799" y="0"/>
                    <a:pt x="146967" y="0"/>
                  </a:cubicBezTo>
                  <a:lnTo>
                    <a:pt x="1472875" y="0"/>
                  </a:lnTo>
                  <a:cubicBezTo>
                    <a:pt x="1554043" y="0"/>
                    <a:pt x="1619842" y="65799"/>
                    <a:pt x="1619842" y="146967"/>
                  </a:cubicBezTo>
                  <a:lnTo>
                    <a:pt x="1619842" y="1322707"/>
                  </a:lnTo>
                  <a:cubicBezTo>
                    <a:pt x="1619842" y="1403875"/>
                    <a:pt x="1554043" y="1469674"/>
                    <a:pt x="1472875" y="1469674"/>
                  </a:cubicBezTo>
                  <a:lnTo>
                    <a:pt x="146967" y="1469674"/>
                  </a:lnTo>
                  <a:cubicBezTo>
                    <a:pt x="65799" y="1469674"/>
                    <a:pt x="0" y="1403875"/>
                    <a:pt x="0" y="1322707"/>
                  </a:cubicBezTo>
                  <a:lnTo>
                    <a:pt x="0" y="1469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6385" tIns="96385" rIns="96385" bIns="96385" numCol="1" spcCol="1270" anchor="ctr" anchorCtr="0">
              <a:noAutofit/>
            </a:bodyPr>
            <a:lstStyle/>
            <a:p>
              <a:pPr lvl="0" algn="ctr" defTabSz="622300">
                <a:lnSpc>
                  <a:spcPts val="18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ru-RU" b="1" dirty="0">
                  <a:latin typeface="Arial Narrow" panose="020B0606020202030204" pitchFamily="34" charset="0"/>
                </a:rPr>
                <a:t>6</a:t>
              </a:r>
              <a:r>
                <a:rPr lang="ru-RU" b="1" kern="1200" dirty="0" smtClean="0">
                  <a:latin typeface="Arial Narrow" panose="020B0606020202030204" pitchFamily="34" charset="0"/>
                </a:rPr>
                <a:t>. </a:t>
              </a:r>
              <a:r>
                <a:rPr lang="ru-RU" b="1" dirty="0" smtClean="0">
                  <a:latin typeface="Arial Narrow" panose="020B0606020202030204" pitchFamily="34" charset="0"/>
                </a:rPr>
                <a:t>Уполномоченный орган</a:t>
              </a:r>
              <a:endParaRPr lang="ru-RU" b="1" kern="1200" dirty="0" smtClean="0">
                <a:latin typeface="Arial Narrow" panose="020B0606020202030204" pitchFamily="34" charset="0"/>
              </a:endParaRP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200" b="1" kern="1200" dirty="0" smtClean="0">
                  <a:latin typeface="Arial Narrow" panose="020B0606020202030204" pitchFamily="34" charset="0"/>
                </a:rPr>
                <a:t> </a:t>
              </a:r>
              <a:r>
                <a:rPr lang="ru-RU" sz="1400" b="1" kern="1200" dirty="0" smtClean="0">
                  <a:latin typeface="Arial Narrow" panose="020B0606020202030204" pitchFamily="34" charset="0"/>
                </a:rPr>
                <a:t>в случае положительного решения Комиссии подготавливает проект СПИК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≤ 10 раб. дней</a:t>
              </a:r>
              <a:endParaRPr lang="ru-RU" sz="1400" b="1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2055772" y="5081616"/>
              <a:ext cx="1440000" cy="909834"/>
            </a:xfrm>
            <a:custGeom>
              <a:avLst/>
              <a:gdLst>
                <a:gd name="connsiteX0" fmla="*/ 0 w 1439996"/>
                <a:gd name="connsiteY0" fmla="*/ 144000 h 720000"/>
                <a:gd name="connsiteX1" fmla="*/ 1079996 w 1439996"/>
                <a:gd name="connsiteY1" fmla="*/ 144000 h 720000"/>
                <a:gd name="connsiteX2" fmla="*/ 1079996 w 1439996"/>
                <a:gd name="connsiteY2" fmla="*/ 0 h 720000"/>
                <a:gd name="connsiteX3" fmla="*/ 1439996 w 1439996"/>
                <a:gd name="connsiteY3" fmla="*/ 360000 h 720000"/>
                <a:gd name="connsiteX4" fmla="*/ 1079996 w 1439996"/>
                <a:gd name="connsiteY4" fmla="*/ 720000 h 720000"/>
                <a:gd name="connsiteX5" fmla="*/ 1079996 w 1439996"/>
                <a:gd name="connsiteY5" fmla="*/ 576000 h 720000"/>
                <a:gd name="connsiteX6" fmla="*/ 0 w 1439996"/>
                <a:gd name="connsiteY6" fmla="*/ 576000 h 720000"/>
                <a:gd name="connsiteX7" fmla="*/ 0 w 1439996"/>
                <a:gd name="connsiteY7" fmla="*/ 144000 h 7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39996" h="720000">
                  <a:moveTo>
                    <a:pt x="1439996" y="575999"/>
                  </a:moveTo>
                  <a:lnTo>
                    <a:pt x="360000" y="575999"/>
                  </a:lnTo>
                  <a:lnTo>
                    <a:pt x="360000" y="719999"/>
                  </a:lnTo>
                  <a:lnTo>
                    <a:pt x="0" y="360000"/>
                  </a:lnTo>
                  <a:lnTo>
                    <a:pt x="360000" y="1"/>
                  </a:lnTo>
                  <a:lnTo>
                    <a:pt x="360000" y="144001"/>
                  </a:lnTo>
                  <a:lnTo>
                    <a:pt x="1439996" y="144001"/>
                  </a:lnTo>
                  <a:lnTo>
                    <a:pt x="1439996" y="575999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216000" tIns="144000" rIns="1" bIns="1440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Arial Narrow" panose="020B0606020202030204" pitchFamily="34" charset="0"/>
                </a:rPr>
                <a:t>заключение Комиссии + проект СПИК</a:t>
              </a:r>
              <a:endParaRPr lang="ru-RU" sz="1400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395536" y="4801160"/>
              <a:ext cx="1619842" cy="1469674"/>
            </a:xfrm>
            <a:custGeom>
              <a:avLst/>
              <a:gdLst>
                <a:gd name="connsiteX0" fmla="*/ 0 w 1619842"/>
                <a:gd name="connsiteY0" fmla="*/ 146967 h 1469674"/>
                <a:gd name="connsiteX1" fmla="*/ 146967 w 1619842"/>
                <a:gd name="connsiteY1" fmla="*/ 0 h 1469674"/>
                <a:gd name="connsiteX2" fmla="*/ 1472875 w 1619842"/>
                <a:gd name="connsiteY2" fmla="*/ 0 h 1469674"/>
                <a:gd name="connsiteX3" fmla="*/ 1619842 w 1619842"/>
                <a:gd name="connsiteY3" fmla="*/ 146967 h 1469674"/>
                <a:gd name="connsiteX4" fmla="*/ 1619842 w 1619842"/>
                <a:gd name="connsiteY4" fmla="*/ 1322707 h 1469674"/>
                <a:gd name="connsiteX5" fmla="*/ 1472875 w 1619842"/>
                <a:gd name="connsiteY5" fmla="*/ 1469674 h 1469674"/>
                <a:gd name="connsiteX6" fmla="*/ 146967 w 1619842"/>
                <a:gd name="connsiteY6" fmla="*/ 1469674 h 1469674"/>
                <a:gd name="connsiteX7" fmla="*/ 0 w 1619842"/>
                <a:gd name="connsiteY7" fmla="*/ 1322707 h 1469674"/>
                <a:gd name="connsiteX8" fmla="*/ 0 w 1619842"/>
                <a:gd name="connsiteY8" fmla="*/ 146967 h 1469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19842" h="1469674">
                  <a:moveTo>
                    <a:pt x="0" y="146967"/>
                  </a:moveTo>
                  <a:cubicBezTo>
                    <a:pt x="0" y="65799"/>
                    <a:pt x="65799" y="0"/>
                    <a:pt x="146967" y="0"/>
                  </a:cubicBezTo>
                  <a:lnTo>
                    <a:pt x="1472875" y="0"/>
                  </a:lnTo>
                  <a:cubicBezTo>
                    <a:pt x="1554043" y="0"/>
                    <a:pt x="1619842" y="65799"/>
                    <a:pt x="1619842" y="146967"/>
                  </a:cubicBezTo>
                  <a:lnTo>
                    <a:pt x="1619842" y="1322707"/>
                  </a:lnTo>
                  <a:cubicBezTo>
                    <a:pt x="1619842" y="1403875"/>
                    <a:pt x="1554043" y="1469674"/>
                    <a:pt x="1472875" y="1469674"/>
                  </a:cubicBezTo>
                  <a:lnTo>
                    <a:pt x="146967" y="1469674"/>
                  </a:lnTo>
                  <a:cubicBezTo>
                    <a:pt x="65799" y="1469674"/>
                    <a:pt x="0" y="1403875"/>
                    <a:pt x="0" y="1322707"/>
                  </a:cubicBezTo>
                  <a:lnTo>
                    <a:pt x="0" y="146967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96385" tIns="96385" rIns="96385" bIns="96385" numCol="1" spcCol="1270" anchor="ctr" anchorCtr="0">
              <a:noAutofit/>
            </a:bodyPr>
            <a:lstStyle/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>
                  <a:latin typeface="Arial Narrow" panose="020B0606020202030204" pitchFamily="34" charset="0"/>
                </a:rPr>
                <a:t>7</a:t>
              </a:r>
              <a:r>
                <a:rPr lang="ru-RU" b="1" kern="1200" dirty="0" smtClean="0">
                  <a:latin typeface="Arial Narrow" panose="020B0606020202030204" pitchFamily="34" charset="0"/>
                </a:rPr>
                <a:t>. Инвестор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подписывает СПИК </a:t>
              </a:r>
            </a:p>
            <a:p>
              <a:pPr lvl="0" algn="ctr" defTabSz="622300">
                <a:lnSpc>
                  <a:spcPts val="14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≤ 10 раб. дней</a:t>
              </a:r>
              <a:endParaRPr lang="ru-RU" sz="1400" b="1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5" name="Полилиния 14"/>
            <p:cNvSpPr/>
            <p:nvPr/>
          </p:nvSpPr>
          <p:spPr>
            <a:xfrm rot="4485880">
              <a:off x="1721330" y="3535772"/>
              <a:ext cx="592894" cy="1585248"/>
            </a:xfrm>
            <a:custGeom>
              <a:avLst/>
              <a:gdLst>
                <a:gd name="connsiteX0" fmla="*/ 0 w 1439996"/>
                <a:gd name="connsiteY0" fmla="*/ 144000 h 720000"/>
                <a:gd name="connsiteX1" fmla="*/ 1079996 w 1439996"/>
                <a:gd name="connsiteY1" fmla="*/ 144000 h 720000"/>
                <a:gd name="connsiteX2" fmla="*/ 1079996 w 1439996"/>
                <a:gd name="connsiteY2" fmla="*/ 0 h 720000"/>
                <a:gd name="connsiteX3" fmla="*/ 1439996 w 1439996"/>
                <a:gd name="connsiteY3" fmla="*/ 360000 h 720000"/>
                <a:gd name="connsiteX4" fmla="*/ 1079996 w 1439996"/>
                <a:gd name="connsiteY4" fmla="*/ 720000 h 720000"/>
                <a:gd name="connsiteX5" fmla="*/ 1079996 w 1439996"/>
                <a:gd name="connsiteY5" fmla="*/ 576000 h 720000"/>
                <a:gd name="connsiteX6" fmla="*/ 0 w 1439996"/>
                <a:gd name="connsiteY6" fmla="*/ 576000 h 720000"/>
                <a:gd name="connsiteX7" fmla="*/ 0 w 1439996"/>
                <a:gd name="connsiteY7" fmla="*/ 144000 h 72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39996" h="720000">
                  <a:moveTo>
                    <a:pt x="288000" y="720000"/>
                  </a:moveTo>
                  <a:lnTo>
                    <a:pt x="288000" y="180001"/>
                  </a:lnTo>
                  <a:lnTo>
                    <a:pt x="1" y="180001"/>
                  </a:lnTo>
                  <a:lnTo>
                    <a:pt x="719998" y="0"/>
                  </a:lnTo>
                  <a:lnTo>
                    <a:pt x="1439995" y="180001"/>
                  </a:lnTo>
                  <a:lnTo>
                    <a:pt x="1151996" y="180001"/>
                  </a:lnTo>
                  <a:lnTo>
                    <a:pt x="1151996" y="720000"/>
                  </a:lnTo>
                  <a:lnTo>
                    <a:pt x="288000" y="720000"/>
                  </a:lnTo>
                  <a:close/>
                </a:path>
              </a:pathLst>
            </a:custGeom>
          </p:spPr>
          <p:style>
            <a:lnRef idx="0">
              <a:schemeClr val="dk2">
                <a:tint val="60000"/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tint val="60000"/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vert270" wrap="square" lIns="144000" tIns="216000" rIns="144000" bIns="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kern="1200" dirty="0" smtClean="0">
                  <a:latin typeface="Arial Narrow" panose="020B0606020202030204" pitchFamily="34" charset="0"/>
                </a:rPr>
                <a:t>подписанный СПИК</a:t>
              </a:r>
              <a:endParaRPr lang="ru-RU" sz="1400" kern="1200" dirty="0">
                <a:latin typeface="Arial Narrow" panose="020B0606020202030204" pitchFamily="34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2848886" y="3757435"/>
              <a:ext cx="3389567" cy="677913"/>
            </a:xfrm>
            <a:custGeom>
              <a:avLst/>
              <a:gdLst>
                <a:gd name="connsiteX0" fmla="*/ 0 w 3389567"/>
                <a:gd name="connsiteY0" fmla="*/ 67791 h 677913"/>
                <a:gd name="connsiteX1" fmla="*/ 67791 w 3389567"/>
                <a:gd name="connsiteY1" fmla="*/ 0 h 677913"/>
                <a:gd name="connsiteX2" fmla="*/ 3321776 w 3389567"/>
                <a:gd name="connsiteY2" fmla="*/ 0 h 677913"/>
                <a:gd name="connsiteX3" fmla="*/ 3389567 w 3389567"/>
                <a:gd name="connsiteY3" fmla="*/ 67791 h 677913"/>
                <a:gd name="connsiteX4" fmla="*/ 3389567 w 3389567"/>
                <a:gd name="connsiteY4" fmla="*/ 610122 h 677913"/>
                <a:gd name="connsiteX5" fmla="*/ 3321776 w 3389567"/>
                <a:gd name="connsiteY5" fmla="*/ 677913 h 677913"/>
                <a:gd name="connsiteX6" fmla="*/ 67791 w 3389567"/>
                <a:gd name="connsiteY6" fmla="*/ 677913 h 677913"/>
                <a:gd name="connsiteX7" fmla="*/ 0 w 3389567"/>
                <a:gd name="connsiteY7" fmla="*/ 610122 h 677913"/>
                <a:gd name="connsiteX8" fmla="*/ 0 w 3389567"/>
                <a:gd name="connsiteY8" fmla="*/ 67791 h 6779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389567" h="677913">
                  <a:moveTo>
                    <a:pt x="0" y="67791"/>
                  </a:moveTo>
                  <a:cubicBezTo>
                    <a:pt x="0" y="30351"/>
                    <a:pt x="30351" y="0"/>
                    <a:pt x="67791" y="0"/>
                  </a:cubicBezTo>
                  <a:lnTo>
                    <a:pt x="3321776" y="0"/>
                  </a:lnTo>
                  <a:cubicBezTo>
                    <a:pt x="3359216" y="0"/>
                    <a:pt x="3389567" y="30351"/>
                    <a:pt x="3389567" y="67791"/>
                  </a:cubicBezTo>
                  <a:lnTo>
                    <a:pt x="3389567" y="610122"/>
                  </a:lnTo>
                  <a:cubicBezTo>
                    <a:pt x="3389567" y="647562"/>
                    <a:pt x="3359216" y="677913"/>
                    <a:pt x="3321776" y="677913"/>
                  </a:cubicBezTo>
                  <a:lnTo>
                    <a:pt x="67791" y="677913"/>
                  </a:lnTo>
                  <a:cubicBezTo>
                    <a:pt x="30351" y="677913"/>
                    <a:pt x="0" y="647562"/>
                    <a:pt x="0" y="610122"/>
                  </a:cubicBezTo>
                  <a:lnTo>
                    <a:pt x="0" y="6779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3195" tIns="73195" rIns="73195" bIns="73195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b="1" dirty="0">
                  <a:latin typeface="Arial Narrow" panose="020B0606020202030204" pitchFamily="34" charset="0"/>
                </a:rPr>
                <a:t>8</a:t>
              </a:r>
              <a:r>
                <a:rPr lang="ru-RU" b="1" kern="1200" dirty="0" smtClean="0">
                  <a:latin typeface="Arial Narrow" panose="020B0606020202030204" pitchFamily="34" charset="0"/>
                </a:rPr>
                <a:t>. Правительство Тульской области</a:t>
              </a:r>
            </a:p>
            <a:p>
              <a:pPr lvl="0" algn="ctr" defTabSz="6223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ru-RU" sz="1400" b="1" kern="1200" dirty="0" smtClean="0">
                  <a:latin typeface="Arial Narrow" panose="020B0606020202030204" pitchFamily="34" charset="0"/>
                </a:rPr>
                <a:t>подписание СПИК ≤ 10 раб. дней</a:t>
              </a:r>
              <a:endParaRPr lang="ru-RU" sz="1400" b="1" kern="1200" dirty="0">
                <a:latin typeface="Arial Narrow" panose="020B0606020202030204" pitchFamily="34" charset="0"/>
              </a:endParaRPr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288033" y="6157282"/>
            <a:ext cx="1094561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* Уполномоченным органом выступает министерство промышленности и топливно-энергетического комплекса Тульской области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олилиния 19"/>
          <p:cNvSpPr/>
          <p:nvPr/>
        </p:nvSpPr>
        <p:spPr>
          <a:xfrm>
            <a:off x="5040957" y="1395557"/>
            <a:ext cx="1152128" cy="1124450"/>
          </a:xfrm>
          <a:custGeom>
            <a:avLst/>
            <a:gdLst>
              <a:gd name="connsiteX0" fmla="*/ 0 w 1130140"/>
              <a:gd name="connsiteY0" fmla="*/ 144000 h 720000"/>
              <a:gd name="connsiteX1" fmla="*/ 770140 w 1130140"/>
              <a:gd name="connsiteY1" fmla="*/ 144000 h 720000"/>
              <a:gd name="connsiteX2" fmla="*/ 770140 w 1130140"/>
              <a:gd name="connsiteY2" fmla="*/ 0 h 720000"/>
              <a:gd name="connsiteX3" fmla="*/ 1130140 w 1130140"/>
              <a:gd name="connsiteY3" fmla="*/ 360000 h 720000"/>
              <a:gd name="connsiteX4" fmla="*/ 770140 w 1130140"/>
              <a:gd name="connsiteY4" fmla="*/ 720000 h 720000"/>
              <a:gd name="connsiteX5" fmla="*/ 770140 w 1130140"/>
              <a:gd name="connsiteY5" fmla="*/ 576000 h 720000"/>
              <a:gd name="connsiteX6" fmla="*/ 0 w 1130140"/>
              <a:gd name="connsiteY6" fmla="*/ 576000 h 720000"/>
              <a:gd name="connsiteX7" fmla="*/ 0 w 1130140"/>
              <a:gd name="connsiteY7" fmla="*/ 14400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0140" h="720000">
                <a:moveTo>
                  <a:pt x="0" y="144000"/>
                </a:moveTo>
                <a:lnTo>
                  <a:pt x="770140" y="144000"/>
                </a:lnTo>
                <a:lnTo>
                  <a:pt x="770140" y="0"/>
                </a:lnTo>
                <a:lnTo>
                  <a:pt x="1130140" y="360000"/>
                </a:lnTo>
                <a:lnTo>
                  <a:pt x="770140" y="720000"/>
                </a:lnTo>
                <a:lnTo>
                  <a:pt x="770140" y="576000"/>
                </a:lnTo>
                <a:lnTo>
                  <a:pt x="0" y="576000"/>
                </a:lnTo>
                <a:lnTo>
                  <a:pt x="0" y="144000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0" tIns="144000" rIns="216000" bIns="14400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/>
              <a:t>о</a:t>
            </a:r>
            <a:r>
              <a:rPr lang="ru-RU" sz="1400" kern="1200" dirty="0" smtClean="0"/>
              <a:t>добрение проекта</a:t>
            </a:r>
            <a:endParaRPr lang="ru-RU" sz="1400" kern="1200" dirty="0"/>
          </a:p>
        </p:txBody>
      </p:sp>
      <p:sp>
        <p:nvSpPr>
          <p:cNvPr id="21" name="Полилиния 20"/>
          <p:cNvSpPr/>
          <p:nvPr/>
        </p:nvSpPr>
        <p:spPr>
          <a:xfrm>
            <a:off x="1674000" y="1395557"/>
            <a:ext cx="1116000" cy="1124450"/>
          </a:xfrm>
          <a:custGeom>
            <a:avLst/>
            <a:gdLst>
              <a:gd name="connsiteX0" fmla="*/ 0 w 1130140"/>
              <a:gd name="connsiteY0" fmla="*/ 144000 h 720000"/>
              <a:gd name="connsiteX1" fmla="*/ 770140 w 1130140"/>
              <a:gd name="connsiteY1" fmla="*/ 144000 h 720000"/>
              <a:gd name="connsiteX2" fmla="*/ 770140 w 1130140"/>
              <a:gd name="connsiteY2" fmla="*/ 0 h 720000"/>
              <a:gd name="connsiteX3" fmla="*/ 1130140 w 1130140"/>
              <a:gd name="connsiteY3" fmla="*/ 360000 h 720000"/>
              <a:gd name="connsiteX4" fmla="*/ 770140 w 1130140"/>
              <a:gd name="connsiteY4" fmla="*/ 720000 h 720000"/>
              <a:gd name="connsiteX5" fmla="*/ 770140 w 1130140"/>
              <a:gd name="connsiteY5" fmla="*/ 576000 h 720000"/>
              <a:gd name="connsiteX6" fmla="*/ 0 w 1130140"/>
              <a:gd name="connsiteY6" fmla="*/ 576000 h 720000"/>
              <a:gd name="connsiteX7" fmla="*/ 0 w 1130140"/>
              <a:gd name="connsiteY7" fmla="*/ 144000 h 7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30140" h="720000">
                <a:moveTo>
                  <a:pt x="0" y="144000"/>
                </a:moveTo>
                <a:lnTo>
                  <a:pt x="770140" y="144000"/>
                </a:lnTo>
                <a:lnTo>
                  <a:pt x="770140" y="0"/>
                </a:lnTo>
                <a:lnTo>
                  <a:pt x="1130140" y="360000"/>
                </a:lnTo>
                <a:lnTo>
                  <a:pt x="770140" y="720000"/>
                </a:lnTo>
                <a:lnTo>
                  <a:pt x="770140" y="576000"/>
                </a:lnTo>
                <a:lnTo>
                  <a:pt x="0" y="576000"/>
                </a:lnTo>
                <a:lnTo>
                  <a:pt x="0" y="144000"/>
                </a:lnTo>
                <a:close/>
              </a:path>
            </a:pathLst>
          </a:custGeom>
        </p:spPr>
        <p:style>
          <a:lnRef idx="0">
            <a:schemeClr val="dk2">
              <a:tint val="60000"/>
              <a:hueOff val="0"/>
              <a:satOff val="0"/>
              <a:lumOff val="0"/>
              <a:alphaOff val="0"/>
            </a:schemeClr>
          </a:lnRef>
          <a:fillRef idx="2">
            <a:schemeClr val="dk2">
              <a:tint val="60000"/>
              <a:hueOff val="0"/>
              <a:satOff val="0"/>
              <a:lumOff val="0"/>
              <a:alphaOff val="0"/>
            </a:schemeClr>
          </a:fillRef>
          <a:effectRef idx="1">
            <a:schemeClr val="dk2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0" tIns="144000" rIns="144000" bIns="14400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400" dirty="0" smtClean="0"/>
              <a:t>презентация  проекта </a:t>
            </a:r>
            <a:endParaRPr lang="ru-RU" sz="1400" kern="1200" dirty="0"/>
          </a:p>
        </p:txBody>
      </p:sp>
      <p:sp>
        <p:nvSpPr>
          <p:cNvPr id="23" name="Полилиния 22"/>
          <p:cNvSpPr/>
          <p:nvPr/>
        </p:nvSpPr>
        <p:spPr>
          <a:xfrm>
            <a:off x="2832078" y="1139389"/>
            <a:ext cx="2088232" cy="1628681"/>
          </a:xfrm>
          <a:custGeom>
            <a:avLst/>
            <a:gdLst>
              <a:gd name="connsiteX0" fmla="*/ 0 w 1585974"/>
              <a:gd name="connsiteY0" fmla="*/ 146967 h 1469674"/>
              <a:gd name="connsiteX1" fmla="*/ 146967 w 1585974"/>
              <a:gd name="connsiteY1" fmla="*/ 0 h 1469674"/>
              <a:gd name="connsiteX2" fmla="*/ 1439007 w 1585974"/>
              <a:gd name="connsiteY2" fmla="*/ 0 h 1469674"/>
              <a:gd name="connsiteX3" fmla="*/ 1585974 w 1585974"/>
              <a:gd name="connsiteY3" fmla="*/ 146967 h 1469674"/>
              <a:gd name="connsiteX4" fmla="*/ 1585974 w 1585974"/>
              <a:gd name="connsiteY4" fmla="*/ 1322707 h 1469674"/>
              <a:gd name="connsiteX5" fmla="*/ 1439007 w 1585974"/>
              <a:gd name="connsiteY5" fmla="*/ 1469674 h 1469674"/>
              <a:gd name="connsiteX6" fmla="*/ 146967 w 1585974"/>
              <a:gd name="connsiteY6" fmla="*/ 1469674 h 1469674"/>
              <a:gd name="connsiteX7" fmla="*/ 0 w 1585974"/>
              <a:gd name="connsiteY7" fmla="*/ 1322707 h 1469674"/>
              <a:gd name="connsiteX8" fmla="*/ 0 w 1585974"/>
              <a:gd name="connsiteY8" fmla="*/ 146967 h 14696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85974" h="1469674">
                <a:moveTo>
                  <a:pt x="0" y="146967"/>
                </a:moveTo>
                <a:cubicBezTo>
                  <a:pt x="0" y="65799"/>
                  <a:pt x="65799" y="0"/>
                  <a:pt x="146967" y="0"/>
                </a:cubicBezTo>
                <a:lnTo>
                  <a:pt x="1439007" y="0"/>
                </a:lnTo>
                <a:cubicBezTo>
                  <a:pt x="1520175" y="0"/>
                  <a:pt x="1585974" y="65799"/>
                  <a:pt x="1585974" y="146967"/>
                </a:cubicBezTo>
                <a:lnTo>
                  <a:pt x="1585974" y="1322707"/>
                </a:lnTo>
                <a:cubicBezTo>
                  <a:pt x="1585974" y="1403875"/>
                  <a:pt x="1520175" y="1469674"/>
                  <a:pt x="1439007" y="1469674"/>
                </a:cubicBezTo>
                <a:lnTo>
                  <a:pt x="146967" y="1469674"/>
                </a:lnTo>
                <a:cubicBezTo>
                  <a:pt x="65799" y="1469674"/>
                  <a:pt x="0" y="1403875"/>
                  <a:pt x="0" y="1322707"/>
                </a:cubicBezTo>
                <a:lnTo>
                  <a:pt x="0" y="146967"/>
                </a:lnTo>
                <a:close/>
              </a:path>
            </a:pathLst>
          </a:cu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hemeClr val="dk2">
              <a:hueOff val="0"/>
              <a:satOff val="0"/>
              <a:lumOff val="0"/>
              <a:alphaOff val="0"/>
            </a:schemeClr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96385" tIns="96385" rIns="96385" bIns="96385" numCol="1" spcCol="1270" anchor="ctr" anchorCtr="0">
            <a:noAutofit/>
          </a:bodyPr>
          <a:lstStyle/>
          <a:p>
            <a:pPr lvl="0" algn="ctr" defTabSz="62230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</a:pPr>
            <a:r>
              <a:rPr lang="ru-RU" b="1" dirty="0" smtClean="0">
                <a:latin typeface="Arial Narrow" panose="020B0606020202030204" pitchFamily="34" charset="0"/>
              </a:rPr>
              <a:t>2</a:t>
            </a:r>
            <a:r>
              <a:rPr lang="ru-RU" b="1" kern="1200" dirty="0" smtClean="0">
                <a:latin typeface="Arial Narrow" panose="020B0606020202030204" pitchFamily="34" charset="0"/>
              </a:rPr>
              <a:t>. </a:t>
            </a:r>
            <a:r>
              <a:rPr lang="ru-RU" b="1" dirty="0" smtClean="0">
                <a:latin typeface="Arial Narrow" panose="020B0606020202030204" pitchFamily="34" charset="0"/>
              </a:rPr>
              <a:t>Уполномоченный орган</a:t>
            </a:r>
          </a:p>
        </p:txBody>
      </p:sp>
    </p:spTree>
    <p:extLst>
      <p:ext uri="{BB962C8B-B14F-4D97-AF65-F5344CB8AC3E}">
        <p14:creationId xmlns:p14="http://schemas.microsoft.com/office/powerpoint/2010/main" val="269705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4798</TotalTime>
  <Words>661</Words>
  <Application>Microsoft Office PowerPoint</Application>
  <PresentationFormat>Произвольный</PresentationFormat>
  <Paragraphs>104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ФРП ТО: оператор по заключению СПИК</vt:lpstr>
      <vt:lpstr>Налоговые преференции для участников СПИК</vt:lpstr>
      <vt:lpstr>ОСОБЕННОСТИ ЗАКЛЮЧЕНИЯ СПИК В ТУЛЬСКОЙ ОБЛАСТИ</vt:lpstr>
      <vt:lpstr>Налоговые преференции для участников СПИК в Тульской области</vt:lpstr>
      <vt:lpstr>Механизм заключения регионального СПИК в Тульской области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Логинов Павел Семенович</cp:lastModifiedBy>
  <cp:revision>394</cp:revision>
  <cp:lastPrinted>2017-03-03T06:09:41Z</cp:lastPrinted>
  <dcterms:created xsi:type="dcterms:W3CDTF">2017-02-16T15:28:00Z</dcterms:created>
  <dcterms:modified xsi:type="dcterms:W3CDTF">2018-03-02T07:44:25Z</dcterms:modified>
</cp:coreProperties>
</file>